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18.xml" ContentType="application/vnd.openxmlformats-officedocument.presentationml.notesSlide+xml"/>
  <Override PartName="/ppt/tags/tag40.xml" ContentType="application/vnd.openxmlformats-officedocument.presentationml.tags+xml"/>
  <Override PartName="/ppt/notesSlides/notesSlide19.xml" ContentType="application/vnd.openxmlformats-officedocument.presentationml.notesSlide+xml"/>
  <Override PartName="/ppt/tags/tag41.xml" ContentType="application/vnd.openxmlformats-officedocument.presentationml.tags+xml"/>
  <Override PartName="/ppt/notesSlides/notesSlide20.xml" ContentType="application/vnd.openxmlformats-officedocument.presentationml.notesSlide+xml"/>
  <Override PartName="/ppt/tags/tag42.xml" ContentType="application/vnd.openxmlformats-officedocument.presentationml.tags+xml"/>
  <Override PartName="/ppt/notesSlides/notesSlide21.xml" ContentType="application/vnd.openxmlformats-officedocument.presentationml.notesSlide+xml"/>
  <Override PartName="/ppt/tags/tag43.xml" ContentType="application/vnd.openxmlformats-officedocument.presentationml.tags+xml"/>
  <Override PartName="/ppt/notesSlides/notesSlide22.xml" ContentType="application/vnd.openxmlformats-officedocument.presentationml.notesSlide+xml"/>
  <Override PartName="/ppt/tags/tag44.xml" ContentType="application/vnd.openxmlformats-officedocument.presentationml.tags+xml"/>
  <Override PartName="/ppt/notesSlides/notesSlide23.xml" ContentType="application/vnd.openxmlformats-officedocument.presentationml.notesSlide+xml"/>
  <Override PartName="/ppt/tags/tag4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954" r:id="rId2"/>
    <p:sldId id="955" r:id="rId3"/>
    <p:sldId id="956" r:id="rId4"/>
    <p:sldId id="957" r:id="rId5"/>
    <p:sldId id="958" r:id="rId6"/>
    <p:sldId id="959" r:id="rId7"/>
    <p:sldId id="960" r:id="rId8"/>
    <p:sldId id="961" r:id="rId9"/>
    <p:sldId id="962" r:id="rId10"/>
    <p:sldId id="963" r:id="rId11"/>
    <p:sldId id="964" r:id="rId12"/>
    <p:sldId id="965" r:id="rId13"/>
    <p:sldId id="966" r:id="rId14"/>
    <p:sldId id="967" r:id="rId15"/>
    <p:sldId id="968" r:id="rId16"/>
    <p:sldId id="969" r:id="rId17"/>
    <p:sldId id="970" r:id="rId18"/>
    <p:sldId id="971" r:id="rId19"/>
    <p:sldId id="972" r:id="rId20"/>
    <p:sldId id="973" r:id="rId21"/>
    <p:sldId id="974" r:id="rId22"/>
    <p:sldId id="975" r:id="rId23"/>
    <p:sldId id="976" r:id="rId24"/>
    <p:sldId id="977" r:id="rId25"/>
    <p:sldId id="257" r:id="rId26"/>
    <p:sldId id="625" r:id="rId27"/>
    <p:sldId id="609" r:id="rId28"/>
    <p:sldId id="948" r:id="rId29"/>
    <p:sldId id="949" r:id="rId30"/>
    <p:sldId id="857" r:id="rId31"/>
    <p:sldId id="856" r:id="rId32"/>
    <p:sldId id="858" r:id="rId33"/>
    <p:sldId id="912" r:id="rId34"/>
    <p:sldId id="859" r:id="rId35"/>
    <p:sldId id="914" r:id="rId36"/>
    <p:sldId id="915" r:id="rId37"/>
    <p:sldId id="916" r:id="rId38"/>
    <p:sldId id="917" r:id="rId39"/>
    <p:sldId id="860" r:id="rId40"/>
    <p:sldId id="947" r:id="rId41"/>
    <p:sldId id="918" r:id="rId42"/>
    <p:sldId id="861" r:id="rId43"/>
    <p:sldId id="920" r:id="rId44"/>
    <p:sldId id="921" r:id="rId45"/>
    <p:sldId id="922" r:id="rId46"/>
    <p:sldId id="923" r:id="rId47"/>
    <p:sldId id="862" r:id="rId48"/>
    <p:sldId id="924" r:id="rId49"/>
    <p:sldId id="863" r:id="rId50"/>
    <p:sldId id="925" r:id="rId51"/>
    <p:sldId id="926" r:id="rId52"/>
    <p:sldId id="927" r:id="rId53"/>
    <p:sldId id="928" r:id="rId54"/>
    <p:sldId id="864" r:id="rId55"/>
    <p:sldId id="865" r:id="rId56"/>
    <p:sldId id="866" r:id="rId57"/>
    <p:sldId id="950" r:id="rId58"/>
    <p:sldId id="951" r:id="rId59"/>
    <p:sldId id="867" r:id="rId60"/>
    <p:sldId id="868" r:id="rId61"/>
    <p:sldId id="952" r:id="rId62"/>
    <p:sldId id="869" r:id="rId63"/>
    <p:sldId id="870" r:id="rId64"/>
    <p:sldId id="871" r:id="rId65"/>
    <p:sldId id="873" r:id="rId66"/>
    <p:sldId id="953" r:id="rId67"/>
    <p:sldId id="875" r:id="rId68"/>
    <p:sldId id="874" r:id="rId69"/>
    <p:sldId id="877" r:id="rId70"/>
    <p:sldId id="878" r:id="rId71"/>
    <p:sldId id="929" r:id="rId72"/>
    <p:sldId id="930" r:id="rId73"/>
    <p:sldId id="931" r:id="rId74"/>
    <p:sldId id="932" r:id="rId75"/>
    <p:sldId id="879" r:id="rId76"/>
    <p:sldId id="880" r:id="rId77"/>
    <p:sldId id="881" r:id="rId78"/>
    <p:sldId id="882" r:id="rId79"/>
    <p:sldId id="883" r:id="rId80"/>
    <p:sldId id="884" r:id="rId81"/>
    <p:sldId id="885" r:id="rId82"/>
    <p:sldId id="933" r:id="rId83"/>
    <p:sldId id="935" r:id="rId84"/>
    <p:sldId id="937" r:id="rId85"/>
    <p:sldId id="938" r:id="rId86"/>
    <p:sldId id="934" r:id="rId87"/>
    <p:sldId id="886" r:id="rId88"/>
    <p:sldId id="887" r:id="rId89"/>
    <p:sldId id="888" r:id="rId90"/>
    <p:sldId id="939" r:id="rId91"/>
    <p:sldId id="940" r:id="rId92"/>
    <p:sldId id="941" r:id="rId9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2" autoAdjust="0"/>
    <p:restoredTop sz="93186" autoAdjust="0"/>
  </p:normalViewPr>
  <p:slideViewPr>
    <p:cSldViewPr snapToGrid="0">
      <p:cViewPr varScale="1">
        <p:scale>
          <a:sx n="69" d="100"/>
          <a:sy n="69" d="100"/>
        </p:scale>
        <p:origin x="-438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8638-9698-4EDC-9412-A158CEC4640C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40CF5-E53E-4C03-B429-557B55F238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6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588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778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498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061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884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601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035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924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416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137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064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727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7370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13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9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43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556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58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72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8049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2795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7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7210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7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5120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007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007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007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4113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7645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7645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3178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8076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792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110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110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423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7661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9448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6808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181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5989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353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7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26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407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9952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0747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5193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8368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2229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7758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阿拉伯人在商业交往中，习惯使用“</a:t>
            </a:r>
            <a:r>
              <a:rPr lang="en-US" altLang="zh-CN" dirty="0" smtClean="0"/>
              <a:t>IBM"</a:t>
            </a:r>
            <a:r>
              <a:rPr lang="zh-CN" altLang="en-US" dirty="0" smtClean="0"/>
              <a:t>。这里的“</a:t>
            </a:r>
            <a:r>
              <a:rPr lang="en-US" altLang="zh-CN" dirty="0" smtClean="0"/>
              <a:t>IBM”</a:t>
            </a:r>
            <a:r>
              <a:rPr lang="zh-CN" altLang="en-US" dirty="0" smtClean="0"/>
              <a:t>不是指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公司，而是指阿拉伯语中分别以</a:t>
            </a:r>
            <a:r>
              <a:rPr lang="en-US" altLang="zh-CN" dirty="0" smtClean="0"/>
              <a:t>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</a:t>
            </a:r>
            <a:r>
              <a:rPr lang="zh-CN" altLang="en-US" dirty="0" smtClean="0"/>
              <a:t>开头的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个词语。</a:t>
            </a:r>
            <a:r>
              <a:rPr lang="en-US" altLang="zh-CN" dirty="0" smtClean="0"/>
              <a:t>I</a:t>
            </a:r>
            <a:r>
              <a:rPr lang="zh-CN" altLang="en-US" dirty="0" smtClean="0"/>
              <a:t>是“因夏利”，即“神的意志”；</a:t>
            </a:r>
            <a:r>
              <a:rPr lang="en-US" altLang="zh-CN" dirty="0" smtClean="0"/>
              <a:t>B</a:t>
            </a:r>
            <a:r>
              <a:rPr lang="zh-CN" altLang="en-US" dirty="0" smtClean="0"/>
              <a:t>是“波库拉”，即“明天再谈”；</a:t>
            </a:r>
            <a:r>
              <a:rPr lang="en-US" altLang="zh-CN" dirty="0" smtClean="0"/>
              <a:t>M</a:t>
            </a:r>
            <a:r>
              <a:rPr lang="zh-CN" altLang="en-US" dirty="0" smtClean="0"/>
              <a:t>是指“马列修”，即“不要介意”。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5743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05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4884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327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207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1973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473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4297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0CF5-E53E-4C03-B429-557B55F23829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196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11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8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27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534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SO_BC1"/>
          <p:cNvSpPr>
            <a:spLocks noGrp="1"/>
          </p:cNvSpPr>
          <p:nvPr>
            <p:ph sz="half" idx="1" hasCustomPrompt="1"/>
          </p:nvPr>
        </p:nvSpPr>
        <p:spPr>
          <a:xfrm>
            <a:off x="3600402" y="2022347"/>
            <a:ext cx="4873112" cy="1789553"/>
          </a:xfrm>
        </p:spPr>
        <p:txBody>
          <a:bodyPr wrap="square">
            <a:normAutofit/>
          </a:bodyPr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  <a:lvl2pPr marL="63818" indent="0">
              <a:buNone/>
              <a:defRPr sz="1100"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编辑标题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80D-B224-4C48-B69A-09AB23CE70BD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D357-46A0-4A33-8399-86D2BB660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3603616" y="3812045"/>
            <a:ext cx="4910717" cy="61858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63818" indent="0">
              <a:buNone/>
              <a:defRPr/>
            </a:lvl2pPr>
            <a:lvl3pPr marL="162878" indent="0">
              <a:buNone/>
              <a:defRPr/>
            </a:lvl3pPr>
            <a:lvl4pPr marL="244316" indent="0">
              <a:buNone/>
              <a:defRPr/>
            </a:lvl4pPr>
            <a:lvl5pPr marL="32575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 rot="5400000">
            <a:off x="2175931" y="1915716"/>
            <a:ext cx="1915388" cy="940068"/>
          </a:xfrm>
          <a:custGeom>
            <a:avLst/>
            <a:gdLst>
              <a:gd name="connsiteX0" fmla="*/ 0 w 2881560"/>
              <a:gd name="connsiteY0" fmla="*/ 0 h 2025869"/>
              <a:gd name="connsiteX1" fmla="*/ 409902 w 2881560"/>
              <a:gd name="connsiteY1" fmla="*/ 0 h 2025869"/>
              <a:gd name="connsiteX2" fmla="*/ 409902 w 2881560"/>
              <a:gd name="connsiteY2" fmla="*/ 1694793 h 2025869"/>
              <a:gd name="connsiteX3" fmla="*/ 2881560 w 2881560"/>
              <a:gd name="connsiteY3" fmla="*/ 1694793 h 2025869"/>
              <a:gd name="connsiteX4" fmla="*/ 2881560 w 2881560"/>
              <a:gd name="connsiteY4" fmla="*/ 2025869 h 2025869"/>
              <a:gd name="connsiteX5" fmla="*/ 0 w 2881560"/>
              <a:gd name="connsiteY5" fmla="*/ 2025869 h 2025869"/>
              <a:gd name="connsiteX0-1" fmla="*/ 2881560 w 2973000"/>
              <a:gd name="connsiteY0-2" fmla="*/ 1694793 h 2025869"/>
              <a:gd name="connsiteX1-3" fmla="*/ 2881560 w 2973000"/>
              <a:gd name="connsiteY1-4" fmla="*/ 2025869 h 2025869"/>
              <a:gd name="connsiteX2-5" fmla="*/ 0 w 2973000"/>
              <a:gd name="connsiteY2-6" fmla="*/ 2025869 h 2025869"/>
              <a:gd name="connsiteX3-7" fmla="*/ 0 w 2973000"/>
              <a:gd name="connsiteY3-8" fmla="*/ 0 h 2025869"/>
              <a:gd name="connsiteX4-9" fmla="*/ 409902 w 2973000"/>
              <a:gd name="connsiteY4-10" fmla="*/ 0 h 2025869"/>
              <a:gd name="connsiteX5-11" fmla="*/ 409902 w 2973000"/>
              <a:gd name="connsiteY5-12" fmla="*/ 1694793 h 2025869"/>
              <a:gd name="connsiteX6" fmla="*/ 2973000 w 2973000"/>
              <a:gd name="connsiteY6" fmla="*/ 1786233 h 2025869"/>
              <a:gd name="connsiteX0-13" fmla="*/ 2881560 w 2881560"/>
              <a:gd name="connsiteY0-14" fmla="*/ 1694793 h 2025869"/>
              <a:gd name="connsiteX1-15" fmla="*/ 2881560 w 2881560"/>
              <a:gd name="connsiteY1-16" fmla="*/ 2025869 h 2025869"/>
              <a:gd name="connsiteX2-17" fmla="*/ 0 w 2881560"/>
              <a:gd name="connsiteY2-18" fmla="*/ 2025869 h 2025869"/>
              <a:gd name="connsiteX3-19" fmla="*/ 0 w 2881560"/>
              <a:gd name="connsiteY3-20" fmla="*/ 0 h 2025869"/>
              <a:gd name="connsiteX4-21" fmla="*/ 409902 w 2881560"/>
              <a:gd name="connsiteY4-22" fmla="*/ 0 h 2025869"/>
              <a:gd name="connsiteX5-23" fmla="*/ 409902 w 2881560"/>
              <a:gd name="connsiteY5-24" fmla="*/ 1694793 h 2025869"/>
              <a:gd name="connsiteX0-25" fmla="*/ 2881560 w 2881560"/>
              <a:gd name="connsiteY0-26" fmla="*/ 1694793 h 2025869"/>
              <a:gd name="connsiteX1-27" fmla="*/ 2881560 w 2881560"/>
              <a:gd name="connsiteY1-28" fmla="*/ 2025869 h 2025869"/>
              <a:gd name="connsiteX2-29" fmla="*/ 0 w 2881560"/>
              <a:gd name="connsiteY2-30" fmla="*/ 2025869 h 2025869"/>
              <a:gd name="connsiteX3-31" fmla="*/ 0 w 2881560"/>
              <a:gd name="connsiteY3-32" fmla="*/ 0 h 2025869"/>
              <a:gd name="connsiteX4-33" fmla="*/ 409902 w 2881560"/>
              <a:gd name="connsiteY4-34" fmla="*/ 0 h 2025869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  <a:cxn ang="0">
                <a:pos x="connsiteX4-33" y="connsiteY4-34"/>
              </a:cxn>
            </a:cxnLst>
            <a:rect l="l" t="t" r="r" b="b"/>
            <a:pathLst>
              <a:path w="2881560" h="2025869">
                <a:moveTo>
                  <a:pt x="2881560" y="1694793"/>
                </a:moveTo>
                <a:lnTo>
                  <a:pt x="2881560" y="2025869"/>
                </a:lnTo>
                <a:lnTo>
                  <a:pt x="0" y="2025869"/>
                </a:lnTo>
                <a:lnTo>
                  <a:pt x="0" y="0"/>
                </a:lnTo>
                <a:lnTo>
                  <a:pt x="409902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wrap="square" lIns="68580" tIns="34290" rIns="68580" bIns="34290" anchor="ctr">
            <a:normAutofit/>
          </a:bodyPr>
          <a:lstStyle/>
          <a:p>
            <a:pPr algn="ctr">
              <a:defRPr/>
            </a:pPr>
            <a:endParaRPr lang="zh-CN" altLang="en-US" sz="80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9127" y="2995876"/>
            <a:ext cx="1303718" cy="815837"/>
            <a:chOff x="2011280" y="2507070"/>
            <a:chExt cx="922795" cy="577464"/>
          </a:xfrm>
        </p:grpSpPr>
        <p:sp>
          <p:nvSpPr>
            <p:cNvPr id="22" name="椭圆 21"/>
            <p:cNvSpPr/>
            <p:nvPr/>
          </p:nvSpPr>
          <p:spPr bwMode="auto">
            <a:xfrm>
              <a:off x="2759252" y="2775333"/>
              <a:ext cx="174823" cy="17482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37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2"/>
              </p:custDataLst>
            </p:nvPr>
          </p:nvSpPr>
          <p:spPr>
            <a:xfrm>
              <a:off x="2011280" y="2507070"/>
              <a:ext cx="266149" cy="2674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825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3"/>
              </p:custDataLst>
            </p:nvPr>
          </p:nvSpPr>
          <p:spPr>
            <a:xfrm flipV="1">
              <a:off x="2521151" y="2959287"/>
              <a:ext cx="125247" cy="12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700" kern="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3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1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674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71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64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5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52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5B0E9-92E0-487D-B1D2-286E46E9CAB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E3969-CC04-4E1E-85C8-EE7C555C6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41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 lang="en-US" altLang="zh-CN" sz="4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π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3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芝 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1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日语入门这样学，地道日语流利说——韩晓旭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89" y="896779"/>
            <a:ext cx="2372678" cy="39924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84" y="170041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23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理性护肤，平价保养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李佳颖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24" y="790099"/>
            <a:ext cx="2409349" cy="4286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2586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941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睿 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84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跟好莱坞学地道英语表达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——杨维宇</a:t>
            </a:r>
            <a:endParaRPr lang="zh-CN" altLang="en-US" sz="2100" b="1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 descr="【12.16直播】杨维宇-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36" y="770096"/>
            <a:ext cx="2428661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75" y="170041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76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劳 伦 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40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90%英语高手都在用的“词汇记忆法”——张广深</a:t>
            </a:r>
          </a:p>
        </p:txBody>
      </p:sp>
      <p:pic>
        <p:nvPicPr>
          <p:cNvPr id="3" name="图片 2" descr="张广深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783908"/>
            <a:ext cx="2428790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29" y="1575719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662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中小企业管理者不容错过的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节商业课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——张广深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、张坤、王牧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92" y="790099"/>
            <a:ext cx="2410778" cy="42881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94" y="1700408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303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心灵治愈课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——张广深</a:t>
            </a:r>
            <a:endParaRPr lang="zh-CN" altLang="en-US" sz="2100" b="1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08" y="787718"/>
            <a:ext cx="2316004" cy="4119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626623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22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狐 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232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开场主持六步法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——刘令涛</a:t>
            </a:r>
          </a:p>
        </p:txBody>
      </p:sp>
      <p:pic>
        <p:nvPicPr>
          <p:cNvPr id="5" name="图片 4" descr="每日一课-刘令涛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22" y="770096"/>
            <a:ext cx="2428790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75" y="197545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737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单词的奥秘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单词高效记忆法——马晓彤</a:t>
            </a:r>
          </a:p>
        </p:txBody>
      </p:sp>
      <p:pic>
        <p:nvPicPr>
          <p:cNvPr id="12" name="图片 11" descr="马晓彤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81" y="688181"/>
            <a:ext cx="2428790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75" y="170041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4754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如何培养高情商职场沟通技巧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李蕊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788194"/>
            <a:ext cx="2406015" cy="42795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11" y="1691231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376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111568" y="1985963"/>
            <a:ext cx="7886700" cy="994172"/>
          </a:xfrm>
        </p:spPr>
        <p:txBody>
          <a:bodyPr/>
          <a:lstStyle/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集 团 学 术 中 心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27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60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分钟制霸朋友圈的手机摄影技巧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谢艺琳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8" y="817721"/>
            <a:ext cx="2255044" cy="4011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041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8561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艾力职场致胜宝典——艾力</a:t>
            </a:r>
          </a:p>
        </p:txBody>
      </p:sp>
      <p:pic>
        <p:nvPicPr>
          <p:cNvPr id="7" name="图片 6" descr="艾力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61" y="725805"/>
            <a:ext cx="242879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66" y="1665167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7135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1136" y="788457"/>
            <a:ext cx="4375055" cy="83099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zh-CN" altLang="en-US" sz="5000" b="1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国际商务谈判</a:t>
            </a:r>
            <a:endParaRPr lang="zh-CN" altLang="en-US" sz="5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3174" y="1655268"/>
            <a:ext cx="4325615" cy="300083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主讲：唐宏宇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12131" y="3027316"/>
            <a:ext cx="4031870" cy="570548"/>
          </a:xfrm>
          <a:prstGeom prst="rect">
            <a:avLst/>
          </a:prstGeom>
          <a:solidFill>
            <a:srgbClr val="414455"/>
          </a:solidFill>
          <a:ln>
            <a:solidFill>
              <a:srgbClr val="005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861898"/>
            <a:ext cx="1247637" cy="1128413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05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2790825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5383" y="981087"/>
            <a:ext cx="1869743" cy="90024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36" name="矩形 35"/>
          <p:cNvSpPr/>
          <p:nvPr/>
        </p:nvSpPr>
        <p:spPr>
          <a:xfrm>
            <a:off x="875450" y="1945029"/>
            <a:ext cx="1369607" cy="4847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27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43"/>
          <p:cNvGrpSpPr/>
          <p:nvPr/>
        </p:nvGrpSpPr>
        <p:grpSpPr bwMode="auto">
          <a:xfrm>
            <a:off x="3070051" y="2317201"/>
            <a:ext cx="2031325" cy="495411"/>
            <a:chOff x="-157451" y="0"/>
            <a:chExt cx="2635164" cy="617033"/>
          </a:xfrm>
          <a:solidFill>
            <a:schemeClr val="bg1"/>
          </a:solidFill>
        </p:grpSpPr>
        <p:sp>
          <p:nvSpPr>
            <p:cNvPr id="47" name="矩形 44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TextBox 35"/>
            <p:cNvSpPr>
              <a:spLocks noChangeArrowheads="1"/>
            </p:cNvSpPr>
            <p:nvPr/>
          </p:nvSpPr>
          <p:spPr bwMode="auto">
            <a:xfrm>
              <a:off x="-157451" y="42031"/>
              <a:ext cx="2635164" cy="57500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国际商务谈判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28079" y="480908"/>
            <a:ext cx="2597514" cy="4237767"/>
            <a:chOff x="4552950" y="150918"/>
            <a:chExt cx="3106738" cy="4952683"/>
          </a:xfrm>
        </p:grpSpPr>
        <p:sp>
          <p:nvSpPr>
            <p:cNvPr id="39" name="TextBox 4"/>
            <p:cNvSpPr>
              <a:spLocks noChangeArrowheads="1"/>
            </p:cNvSpPr>
            <p:nvPr/>
          </p:nvSpPr>
          <p:spPr bwMode="auto">
            <a:xfrm>
              <a:off x="4552950" y="747016"/>
              <a:ext cx="2576513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影响因素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0" name="TextBox 4"/>
            <p:cNvSpPr>
              <a:spLocks noChangeArrowheads="1"/>
            </p:cNvSpPr>
            <p:nvPr/>
          </p:nvSpPr>
          <p:spPr bwMode="auto">
            <a:xfrm>
              <a:off x="4552950" y="150918"/>
              <a:ext cx="1798638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概述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1" name="TextBox 4"/>
            <p:cNvSpPr>
              <a:spLocks noChangeArrowheads="1"/>
            </p:cNvSpPr>
            <p:nvPr/>
          </p:nvSpPr>
          <p:spPr bwMode="auto">
            <a:xfrm>
              <a:off x="4552950" y="1367769"/>
              <a:ext cx="2574925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谈判前：准备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2" name="TextBox 4"/>
            <p:cNvSpPr>
              <a:spLocks noChangeArrowheads="1"/>
            </p:cNvSpPr>
            <p:nvPr/>
          </p:nvSpPr>
          <p:spPr bwMode="auto">
            <a:xfrm>
              <a:off x="4552950" y="2013176"/>
              <a:ext cx="3106738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各阶段：策略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3" name="TextBox 4"/>
            <p:cNvSpPr>
              <a:spLocks noChangeArrowheads="1"/>
            </p:cNvSpPr>
            <p:nvPr/>
          </p:nvSpPr>
          <p:spPr bwMode="auto">
            <a:xfrm>
              <a:off x="4552950" y="2633929"/>
              <a:ext cx="2576513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谈判中：技巧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4" name="TextBox 4"/>
            <p:cNvSpPr>
              <a:spLocks noChangeArrowheads="1"/>
            </p:cNvSpPr>
            <p:nvPr/>
          </p:nvSpPr>
          <p:spPr bwMode="auto">
            <a:xfrm>
              <a:off x="4552950" y="3295572"/>
              <a:ext cx="1344473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文化差异</a:t>
              </a:r>
              <a:endParaRPr lang="en-US" altLang="en-US" sz="1800" b="1" dirty="0"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5" name="TextBox 4"/>
            <p:cNvSpPr>
              <a:spLocks noChangeArrowheads="1"/>
            </p:cNvSpPr>
            <p:nvPr/>
          </p:nvSpPr>
          <p:spPr bwMode="auto">
            <a:xfrm>
              <a:off x="4552950" y="4537075"/>
              <a:ext cx="3009900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经典案例分析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  <p:sp>
          <p:nvSpPr>
            <p:cNvPr id="46" name="TextBox 4"/>
            <p:cNvSpPr>
              <a:spLocks noChangeArrowheads="1"/>
            </p:cNvSpPr>
            <p:nvPr/>
          </p:nvSpPr>
          <p:spPr bwMode="auto">
            <a:xfrm>
              <a:off x="4552950" y="3875436"/>
              <a:ext cx="2576513" cy="56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>
                      <a:lumMod val="65000"/>
                    </a:schemeClr>
                  </a:solidFill>
                  <a:latin typeface="Franklin Gothic Book" pitchFamily="34" charset="0"/>
                  <a:ea typeface="微软雅黑" pitchFamily="34" charset="-122"/>
                  <a:sym typeface="Franklin Gothic Book" pitchFamily="34" charset="0"/>
                </a:rPr>
                <a:t>存在的风险</a:t>
              </a:r>
              <a:endParaRPr lang="en-US" altLang="en-US" sz="1800" b="1" dirty="0">
                <a:solidFill>
                  <a:schemeClr val="bg1">
                    <a:lumMod val="65000"/>
                  </a:schemeClr>
                </a:solidFill>
                <a:latin typeface="Franklin Gothic Book" pitchFamily="34" charset="0"/>
                <a:ea typeface="微软雅黑" pitchFamily="34" charset="-122"/>
                <a:sym typeface="Franklin Gothic Book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80006" y="672612"/>
            <a:ext cx="1091320" cy="3854689"/>
            <a:chOff x="2994336" y="352457"/>
            <a:chExt cx="1330168" cy="4504980"/>
          </a:xfrm>
        </p:grpSpPr>
        <p:grpSp>
          <p:nvGrpSpPr>
            <p:cNvPr id="22" name="组合 30"/>
            <p:cNvGrpSpPr>
              <a:grpSpLocks/>
            </p:cNvGrpSpPr>
            <p:nvPr/>
          </p:nvGrpSpPr>
          <p:grpSpPr bwMode="auto">
            <a:xfrm rot="16200000">
              <a:off x="2996819" y="1071135"/>
              <a:ext cx="2046363" cy="609007"/>
              <a:chOff x="0" y="504056"/>
              <a:chExt cx="6032665" cy="648074"/>
            </a:xfrm>
          </p:grpSpPr>
          <p:sp>
            <p:nvSpPr>
              <p:cNvPr id="31" name="直接连接符 31"/>
              <p:cNvSpPr>
                <a:spLocks noChangeShapeType="1"/>
              </p:cNvSpPr>
              <p:nvPr/>
            </p:nvSpPr>
            <p:spPr bwMode="auto">
              <a:xfrm>
                <a:off x="0" y="504056"/>
                <a:ext cx="6032665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cxnSp>
            <p:nvCxnSpPr>
              <p:cNvPr id="32" name="直接箭头连接符 32"/>
              <p:cNvCxnSpPr>
                <a:cxnSpLocks noChangeShapeType="1"/>
              </p:cNvCxnSpPr>
              <p:nvPr/>
            </p:nvCxnSpPr>
            <p:spPr bwMode="auto">
              <a:xfrm>
                <a:off x="220413" y="504058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2201792" y="504056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直接箭头连接符 34"/>
              <p:cNvCxnSpPr>
                <a:cxnSpLocks noChangeShapeType="1"/>
              </p:cNvCxnSpPr>
              <p:nvPr/>
            </p:nvCxnSpPr>
            <p:spPr bwMode="auto">
              <a:xfrm>
                <a:off x="4144450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6030758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3" name="组合 30"/>
            <p:cNvGrpSpPr>
              <a:grpSpLocks/>
            </p:cNvGrpSpPr>
            <p:nvPr/>
          </p:nvGrpSpPr>
          <p:grpSpPr bwMode="auto">
            <a:xfrm rot="16200000">
              <a:off x="2996818" y="3529753"/>
              <a:ext cx="2046363" cy="609006"/>
              <a:chOff x="0" y="504056"/>
              <a:chExt cx="6032665" cy="648073"/>
            </a:xfrm>
          </p:grpSpPr>
          <p:sp>
            <p:nvSpPr>
              <p:cNvPr id="26" name="直接连接符 31"/>
              <p:cNvSpPr>
                <a:spLocks noChangeShapeType="1"/>
              </p:cNvSpPr>
              <p:nvPr/>
            </p:nvSpPr>
            <p:spPr bwMode="auto">
              <a:xfrm>
                <a:off x="0" y="504056"/>
                <a:ext cx="6032665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cxnSp>
            <p:nvCxnSpPr>
              <p:cNvPr id="27" name="直接箭头连接符 32"/>
              <p:cNvCxnSpPr>
                <a:cxnSpLocks noChangeShapeType="1"/>
              </p:cNvCxnSpPr>
              <p:nvPr/>
            </p:nvCxnSpPr>
            <p:spPr bwMode="auto">
              <a:xfrm>
                <a:off x="0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2031485" y="504056"/>
                <a:ext cx="1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直接箭头连接符 34"/>
              <p:cNvCxnSpPr>
                <a:cxnSpLocks noChangeShapeType="1"/>
              </p:cNvCxnSpPr>
              <p:nvPr/>
            </p:nvCxnSpPr>
            <p:spPr bwMode="auto">
              <a:xfrm>
                <a:off x="3956201" y="504056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5786179" y="504057"/>
                <a:ext cx="0" cy="648072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85000"/>
                    <a:lumOff val="15000"/>
                  </a:schemeClr>
                </a:solidFill>
                <a:bevel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" name="直接连接符 23"/>
            <p:cNvCxnSpPr>
              <a:stCxn id="31" idx="0"/>
              <a:endCxn id="26" idx="1"/>
            </p:cNvCxnSpPr>
            <p:nvPr/>
          </p:nvCxnSpPr>
          <p:spPr>
            <a:xfrm>
              <a:off x="3715496" y="2398819"/>
              <a:ext cx="1" cy="41225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47" idx="3"/>
            </p:cNvCxnSpPr>
            <p:nvPr/>
          </p:nvCxnSpPr>
          <p:spPr>
            <a:xfrm flipV="1">
              <a:off x="2994336" y="2540205"/>
              <a:ext cx="721160" cy="455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6228079" y="449035"/>
            <a:ext cx="1503824" cy="9628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sp>
        <p:nvSpPr>
          <p:cNvPr id="49" name="圆角矩形 48"/>
          <p:cNvSpPr/>
          <p:nvPr/>
        </p:nvSpPr>
        <p:spPr>
          <a:xfrm>
            <a:off x="6228077" y="1542555"/>
            <a:ext cx="1532775" cy="15044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sp>
        <p:nvSpPr>
          <p:cNvPr id="50" name="圆角矩形 49"/>
          <p:cNvSpPr/>
          <p:nvPr/>
        </p:nvSpPr>
        <p:spPr>
          <a:xfrm>
            <a:off x="6195995" y="3185458"/>
            <a:ext cx="1564857" cy="9238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sp>
        <p:nvSpPr>
          <p:cNvPr id="51" name="圆角矩形 50"/>
          <p:cNvSpPr/>
          <p:nvPr/>
        </p:nvSpPr>
        <p:spPr>
          <a:xfrm>
            <a:off x="6212036" y="4206124"/>
            <a:ext cx="1548816" cy="55224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65384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4652472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117821" y="1857497"/>
            <a:ext cx="4942682" cy="11772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文化差异对国际商务谈判的影响</a:t>
            </a:r>
          </a:p>
        </p:txBody>
      </p:sp>
      <p:sp>
        <p:nvSpPr>
          <p:cNvPr id="6" name="矩形 5"/>
          <p:cNvSpPr/>
          <p:nvPr/>
        </p:nvSpPr>
        <p:spPr>
          <a:xfrm>
            <a:off x="6644172" y="456640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文化因素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44172" y="2197661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欧洲商人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5056" y="1950808"/>
            <a:ext cx="4346316" cy="1072772"/>
            <a:chOff x="126742" y="2601076"/>
            <a:chExt cx="2929025" cy="1130435"/>
          </a:xfrm>
        </p:grpSpPr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126742" y="2601076"/>
              <a:ext cx="292902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65782" y="3731511"/>
              <a:ext cx="288998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646277" y="1322499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美洲商人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67743" y="3072466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亚洲商人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33492" y="3938325"/>
            <a:ext cx="1754326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大洋洲与非洲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530679" y="504184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516339" y="1431159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30679" y="2305419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516339" y="3164291"/>
            <a:ext cx="407676" cy="44631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530679" y="3988929"/>
            <a:ext cx="407676" cy="44631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83461" y="488382"/>
            <a:ext cx="484748" cy="4847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7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ebdings"/>
              </a:rPr>
              <a:t></a:t>
            </a:r>
            <a:endParaRPr lang="zh-CN" altLang="en-US" sz="1800" dirty="0"/>
          </a:p>
        </p:txBody>
      </p:sp>
      <p:sp>
        <p:nvSpPr>
          <p:cNvPr id="20" name="矩形 19"/>
          <p:cNvSpPr/>
          <p:nvPr/>
        </p:nvSpPr>
        <p:spPr>
          <a:xfrm>
            <a:off x="7859889" y="1374243"/>
            <a:ext cx="484748" cy="4847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7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ebdings"/>
              </a:rPr>
              <a:t>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86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/>
          <a:stretch/>
        </p:blipFill>
        <p:spPr bwMode="auto">
          <a:xfrm>
            <a:off x="6304042" y="251226"/>
            <a:ext cx="2839958" cy="119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3572" y="251226"/>
            <a:ext cx="1331629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endParaRPr lang="zh-CN" altLang="en-US" sz="1100"/>
          </a:p>
        </p:txBody>
      </p:sp>
      <p:cxnSp>
        <p:nvCxnSpPr>
          <p:cNvPr id="4" name="直接连接符 3"/>
          <p:cNvCxnSpPr/>
          <p:nvPr/>
        </p:nvCxnSpPr>
        <p:spPr>
          <a:xfrm>
            <a:off x="100054" y="1904066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1744" y="1508577"/>
            <a:ext cx="1129203" cy="267382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345" y="2032173"/>
            <a:ext cx="1129203" cy="375104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7" name="矩形 6"/>
          <p:cNvSpPr/>
          <p:nvPr/>
        </p:nvSpPr>
        <p:spPr>
          <a:xfrm>
            <a:off x="40144" y="2663491"/>
            <a:ext cx="1129203" cy="375104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8" name="矩形 7"/>
          <p:cNvSpPr/>
          <p:nvPr/>
        </p:nvSpPr>
        <p:spPr>
          <a:xfrm>
            <a:off x="11392" y="724674"/>
            <a:ext cx="1313719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</a:p>
        </p:txBody>
      </p:sp>
      <p:sp>
        <p:nvSpPr>
          <p:cNvPr id="9" name="矩形 8"/>
          <p:cNvSpPr/>
          <p:nvPr/>
        </p:nvSpPr>
        <p:spPr>
          <a:xfrm>
            <a:off x="40144" y="3294809"/>
            <a:ext cx="1357482" cy="267382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00054" y="2535384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054" y="3166702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054" y="3690297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43"/>
          <p:cNvSpPr txBox="1"/>
          <p:nvPr/>
        </p:nvSpPr>
        <p:spPr>
          <a:xfrm>
            <a:off x="1507462" y="133715"/>
            <a:ext cx="663224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复习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.1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影响国际商务谈判风格的文化因素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6.1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文化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差异对国际商务谈判的影响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338962" y="890032"/>
            <a:ext cx="710447" cy="3028484"/>
            <a:chOff x="3432348" y="1355133"/>
            <a:chExt cx="1455093" cy="4037979"/>
          </a:xfrm>
        </p:grpSpPr>
        <p:grpSp>
          <p:nvGrpSpPr>
            <p:cNvPr id="20" name="组合 19"/>
            <p:cNvGrpSpPr/>
            <p:nvPr/>
          </p:nvGrpSpPr>
          <p:grpSpPr>
            <a:xfrm>
              <a:off x="4221237" y="1355133"/>
              <a:ext cx="666204" cy="4037979"/>
              <a:chOff x="3715494" y="352457"/>
              <a:chExt cx="609008" cy="4504981"/>
            </a:xfrm>
          </p:grpSpPr>
          <p:grpSp>
            <p:nvGrpSpPr>
              <p:cNvPr id="22" name="组合 30"/>
              <p:cNvGrpSpPr>
                <a:grpSpLocks/>
              </p:cNvGrpSpPr>
              <p:nvPr/>
            </p:nvGrpSpPr>
            <p:grpSpPr bwMode="auto">
              <a:xfrm rot="16200000">
                <a:off x="2996817" y="1071135"/>
                <a:ext cx="2046363" cy="609007"/>
                <a:chOff x="0" y="504054"/>
                <a:chExt cx="6032665" cy="648074"/>
              </a:xfrm>
            </p:grpSpPr>
            <p:sp>
              <p:nvSpPr>
                <p:cNvPr id="29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0" y="504056"/>
                  <a:ext cx="6032665" cy="1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cxnSp>
              <p:nvCxnSpPr>
                <p:cNvPr id="30" name="直接箭头连接符 33"/>
                <p:cNvCxnSpPr>
                  <a:cxnSpLocks noChangeShapeType="1"/>
                </p:cNvCxnSpPr>
                <p:nvPr/>
              </p:nvCxnSpPr>
              <p:spPr bwMode="auto">
                <a:xfrm>
                  <a:off x="2899073" y="504054"/>
                  <a:ext cx="0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030758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23" name="组合 30"/>
              <p:cNvGrpSpPr>
                <a:grpSpLocks/>
              </p:cNvGrpSpPr>
              <p:nvPr/>
            </p:nvGrpSpPr>
            <p:grpSpPr bwMode="auto">
              <a:xfrm rot="16200000">
                <a:off x="2874773" y="3407710"/>
                <a:ext cx="2290449" cy="609007"/>
                <a:chOff x="0" y="504054"/>
                <a:chExt cx="6752230" cy="648074"/>
              </a:xfrm>
            </p:grpSpPr>
            <p:sp>
              <p:nvSpPr>
                <p:cNvPr id="25" name="直接连接符 31"/>
                <p:cNvSpPr>
                  <a:spLocks noChangeShapeType="1"/>
                </p:cNvSpPr>
                <p:nvPr/>
              </p:nvSpPr>
              <p:spPr bwMode="auto">
                <a:xfrm>
                  <a:off x="0" y="504056"/>
                  <a:ext cx="6032665" cy="1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cxnSp>
              <p:nvCxnSpPr>
                <p:cNvPr id="26" name="直接箭头连接符 32"/>
                <p:cNvCxnSpPr>
                  <a:cxnSpLocks noChangeShapeType="1"/>
                </p:cNvCxnSpPr>
                <p:nvPr/>
              </p:nvCxnSpPr>
              <p:spPr bwMode="auto">
                <a:xfrm>
                  <a:off x="0" y="504056"/>
                  <a:ext cx="1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7" name="直接箭头连接符 33"/>
                <p:cNvCxnSpPr>
                  <a:cxnSpLocks noChangeShapeType="1"/>
                </p:cNvCxnSpPr>
                <p:nvPr/>
              </p:nvCxnSpPr>
              <p:spPr bwMode="auto">
                <a:xfrm>
                  <a:off x="3280655" y="504054"/>
                  <a:ext cx="0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" name="直接箭头连接符 35"/>
                <p:cNvCxnSpPr>
                  <a:cxnSpLocks noChangeShapeType="1"/>
                </p:cNvCxnSpPr>
                <p:nvPr/>
              </p:nvCxnSpPr>
              <p:spPr bwMode="auto">
                <a:xfrm>
                  <a:off x="6752230" y="504055"/>
                  <a:ext cx="0" cy="648072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bevel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4" name="直接连接符 23"/>
              <p:cNvCxnSpPr>
                <a:stCxn id="29" idx="0"/>
                <a:endCxn id="25" idx="1"/>
              </p:cNvCxnSpPr>
              <p:nvPr/>
            </p:nvCxnSpPr>
            <p:spPr>
              <a:xfrm>
                <a:off x="3715496" y="2398819"/>
                <a:ext cx="1" cy="412255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 flipV="1">
              <a:off x="3432348" y="1798313"/>
              <a:ext cx="788889" cy="520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2194320" y="727740"/>
            <a:ext cx="2521009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一、语言及非语言行为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2213299" y="3756223"/>
            <a:ext cx="2502029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五、人际关系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2213299" y="1477781"/>
            <a:ext cx="2502029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二、风俗习惯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2216233" y="2218259"/>
            <a:ext cx="2499095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三、思维差异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213299" y="3008112"/>
            <a:ext cx="2502029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四、价值观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67300" y="2660520"/>
            <a:ext cx="1879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客观性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时间观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竞争和平等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观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4775200" y="2815891"/>
            <a:ext cx="292100" cy="7269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899785" y="2156122"/>
            <a:ext cx="353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东方：综合、统一    英美：分开、对立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47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3572" y="251226"/>
            <a:ext cx="1331629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endParaRPr lang="zh-CN" altLang="en-US" sz="1100"/>
          </a:p>
        </p:txBody>
      </p:sp>
      <p:cxnSp>
        <p:nvCxnSpPr>
          <p:cNvPr id="4" name="直接连接符 3"/>
          <p:cNvCxnSpPr/>
          <p:nvPr/>
        </p:nvCxnSpPr>
        <p:spPr>
          <a:xfrm>
            <a:off x="100054" y="1904066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1392" y="1270000"/>
            <a:ext cx="1313719" cy="6340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345" y="2032173"/>
            <a:ext cx="1129203" cy="375104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7" name="矩形 6"/>
          <p:cNvSpPr/>
          <p:nvPr/>
        </p:nvSpPr>
        <p:spPr>
          <a:xfrm>
            <a:off x="40144" y="2663491"/>
            <a:ext cx="1129203" cy="375104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8" name="矩形 7"/>
          <p:cNvSpPr/>
          <p:nvPr/>
        </p:nvSpPr>
        <p:spPr>
          <a:xfrm>
            <a:off x="11392" y="724674"/>
            <a:ext cx="1313719" cy="375104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</a:p>
        </p:txBody>
      </p:sp>
      <p:sp>
        <p:nvSpPr>
          <p:cNvPr id="9" name="矩形 8"/>
          <p:cNvSpPr/>
          <p:nvPr/>
        </p:nvSpPr>
        <p:spPr>
          <a:xfrm>
            <a:off x="40144" y="3294809"/>
            <a:ext cx="1357482" cy="267382"/>
          </a:xfrm>
          <a:prstGeom prst="rect">
            <a:avLst/>
          </a:prstGeom>
        </p:spPr>
        <p:txBody>
          <a:bodyPr wrap="square" lIns="51435" tIns="25718" rIns="51435" bIns="25718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00054" y="2535384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054" y="3166702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054" y="3690297"/>
            <a:ext cx="11389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"/>
          <p:cNvSpPr txBox="1"/>
          <p:nvPr/>
        </p:nvSpPr>
        <p:spPr>
          <a:xfrm>
            <a:off x="1835403" y="1381617"/>
            <a:ext cx="6304305" cy="2285241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始发站</a:t>
            </a:r>
            <a:r>
              <a:rPr lang="en-US" altLang="zh-CN" sz="1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1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美洲</a:t>
            </a:r>
            <a:endParaRPr lang="en-US" sz="1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sz="1800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美国</a:t>
            </a:r>
            <a:r>
              <a:rPr sz="1800" dirty="0" err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商人的谈判风格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、礼仪与禁忌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加拿大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商人的谈判风格、礼仪与禁忌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拉丁美洲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商人的谈判风格、礼仪与禁忌</a:t>
            </a:r>
            <a:endParaRPr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6.2.1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美国商人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3" y="298450"/>
            <a:ext cx="21812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文本框 43"/>
          <p:cNvSpPr txBox="1"/>
          <p:nvPr/>
        </p:nvSpPr>
        <p:spPr>
          <a:xfrm>
            <a:off x="1507462" y="133715"/>
            <a:ext cx="663224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复习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.2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美洲商人的谈判风格、礼仪与禁忌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305800" y="353005"/>
            <a:ext cx="495300" cy="26545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0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零基础学数学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贾鹏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831" y="824865"/>
            <a:ext cx="2326958" cy="41390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57" y="1781486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8007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27228" y="1477154"/>
            <a:ext cx="5964172" cy="13157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下一站   欧洲</a:t>
            </a:r>
            <a:endParaRPr lang="en-US" altLang="zh-CN" sz="5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6957" y="3729072"/>
            <a:ext cx="3427800" cy="55399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谈判风格、礼仪与禁忌</a:t>
            </a:r>
            <a:endParaRPr lang="en-US" altLang="zh-CN" sz="21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93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31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448710" y="964526"/>
            <a:ext cx="724324" cy="3866056"/>
            <a:chOff x="1943409" y="1291771"/>
            <a:chExt cx="965765" cy="5027795"/>
          </a:xfrm>
        </p:grpSpPr>
        <p:grpSp>
          <p:nvGrpSpPr>
            <p:cNvPr id="23" name="组合 22"/>
            <p:cNvGrpSpPr/>
            <p:nvPr/>
          </p:nvGrpSpPr>
          <p:grpSpPr>
            <a:xfrm>
              <a:off x="1943409" y="1291771"/>
              <a:ext cx="965765" cy="5027795"/>
              <a:chOff x="3448459" y="1355133"/>
              <a:chExt cx="1483514" cy="4269793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221238" y="1355133"/>
                <a:ext cx="710735" cy="4269793"/>
                <a:chOff x="3715495" y="352457"/>
                <a:chExt cx="649716" cy="4763605"/>
              </a:xfrm>
            </p:grpSpPr>
            <p:grpSp>
              <p:nvGrpSpPr>
                <p:cNvPr id="27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2996818" y="1071136"/>
                  <a:ext cx="2046363" cy="609005"/>
                  <a:chOff x="0" y="504056"/>
                  <a:chExt cx="6032665" cy="648072"/>
                </a:xfrm>
              </p:grpSpPr>
              <p:sp>
                <p:nvSpPr>
                  <p:cNvPr id="36" name="直接连接符 31"/>
                  <p:cNvSpPr>
                    <a:spLocks noChangeShapeType="1"/>
                  </p:cNvSpPr>
                  <p:nvPr/>
                </p:nvSpPr>
                <p:spPr bwMode="auto">
                  <a:xfrm>
                    <a:off x="0" y="504056"/>
                    <a:ext cx="6032665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1800"/>
                  </a:p>
                </p:txBody>
              </p:sp>
              <p:cxnSp>
                <p:nvCxnSpPr>
                  <p:cNvPr id="37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030758" y="504056"/>
                    <a:ext cx="1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28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2765817" y="3516668"/>
                  <a:ext cx="2549072" cy="649716"/>
                  <a:chOff x="-762420" y="504055"/>
                  <a:chExt cx="7514650" cy="691395"/>
                </a:xfrm>
              </p:grpSpPr>
              <p:sp>
                <p:nvSpPr>
                  <p:cNvPr id="31" name="直接连接符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762419" y="504056"/>
                    <a:ext cx="6795085" cy="12265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1800"/>
                  </a:p>
                </p:txBody>
              </p:sp>
              <p:cxnSp>
                <p:nvCxnSpPr>
                  <p:cNvPr id="33" name="直接箭头连接符 32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-762420" y="547378"/>
                    <a:ext cx="0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4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752230" y="504055"/>
                    <a:ext cx="0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30" name="直接连接符 29"/>
                <p:cNvCxnSpPr>
                  <a:stCxn id="36" idx="0"/>
                  <a:endCxn id="31" idx="1"/>
                </p:cNvCxnSpPr>
                <p:nvPr/>
              </p:nvCxnSpPr>
              <p:spPr>
                <a:xfrm flipH="1">
                  <a:off x="3715495" y="2398820"/>
                  <a:ext cx="1" cy="412256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直接连接符 25"/>
              <p:cNvCxnSpPr/>
              <p:nvPr/>
            </p:nvCxnSpPr>
            <p:spPr>
              <a:xfrm flipV="1">
                <a:off x="3448459" y="3143925"/>
                <a:ext cx="788888" cy="520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3909" y="1526328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63335" y="2003250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1544" y="2480502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1545" y="3892832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1545" y="4337779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4824" y="4776137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3909" y="2942295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71544" y="5238919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692327" y="5677276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" name="文本框 5"/>
          <p:cNvSpPr txBox="1"/>
          <p:nvPr/>
        </p:nvSpPr>
        <p:spPr>
          <a:xfrm>
            <a:off x="2463821" y="789300"/>
            <a:ext cx="2907920" cy="418345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法国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意大利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西班牙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葡萄牙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希腊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荷兰、比利时和卢森堡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奥地利和瑞士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北欧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东欧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欧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洲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商人的谈判风格、礼仪与禁忌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圆角矩形 44"/>
          <p:cNvSpPr/>
          <p:nvPr/>
        </p:nvSpPr>
        <p:spPr>
          <a:xfrm>
            <a:off x="6943199" y="539935"/>
            <a:ext cx="1121301" cy="43781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65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32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一、英国商人的谈判风格、礼仪及禁忌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6" y="1687837"/>
            <a:ext cx="3926038" cy="2517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圆角矩形 23"/>
          <p:cNvSpPr/>
          <p:nvPr/>
        </p:nvSpPr>
        <p:spPr>
          <a:xfrm>
            <a:off x="7611883" y="217134"/>
            <a:ext cx="421775" cy="24340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英国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8251471" y="164622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52355" y="4373309"/>
            <a:ext cx="4062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绅士、冷静、持重、礼仪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283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33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一、英国商人的谈判风格、礼仪及禁忌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4"/>
          <p:cNvSpPr txBox="1"/>
          <p:nvPr/>
        </p:nvSpPr>
        <p:spPr>
          <a:xfrm>
            <a:off x="1693738" y="1394109"/>
            <a:ext cx="7344935" cy="339323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sz="18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一）英国商人的</a:t>
            </a:r>
            <a:r>
              <a:rPr sz="1800" b="1" u="sng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  <a:endParaRPr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1.一般比较</a:t>
            </a:r>
            <a:r>
              <a:rPr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冷静和持重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sym typeface="+mn-ea"/>
              </a:rPr>
              <a:t>谈判初期</a:t>
            </a:r>
            <a:r>
              <a:rPr lang="zh-CN" altLang="en-US" sz="18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保持</a:t>
            </a: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sym typeface="+mn-ea"/>
              </a:rPr>
              <a:t>距离，不轻易表露感情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2</a:t>
            </a:r>
            <a:r>
              <a:rPr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精明灵活，有十足的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自信心</a:t>
            </a:r>
            <a:endParaRPr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3</a:t>
            </a:r>
            <a:r>
              <a:rPr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开场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陈述时十分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坦率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，让对方了解自己，也考虑对方的立场和行动</a:t>
            </a:r>
            <a:endParaRPr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4.十分注意</a:t>
            </a:r>
            <a:r>
              <a:rPr sz="1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崇尚绅士风度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，招待客人的时间往往较长。</a:t>
            </a:r>
            <a:endParaRPr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5.缺点。    </a:t>
            </a:r>
            <a:r>
              <a:rPr sz="1800" dirty="0" err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如经常</a:t>
            </a:r>
            <a:r>
              <a:rPr sz="1800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不遵守交货时间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，造成延迟，引起直接的经济损失</a:t>
            </a:r>
            <a:r>
              <a:rPr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endParaRPr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 “</a:t>
            </a: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sym typeface="+mn-ea"/>
              </a:rPr>
              <a:t>大不列颠及北爱尔兰联合王国女王</a:t>
            </a:r>
            <a:r>
              <a:rPr lang="en-US" altLang="zh-CN" sz="18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   夏季、圣诞节</a:t>
            </a: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sym typeface="+mn-ea"/>
              </a:rPr>
              <a:t>至元旦一般不</a:t>
            </a:r>
            <a:r>
              <a:rPr lang="zh-CN" altLang="en-US" sz="18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做生意</a:t>
            </a:r>
            <a:endParaRPr lang="en-US" altLang="zh-CN" sz="1800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3" name="五边形 22"/>
          <p:cNvSpPr/>
          <p:nvPr/>
        </p:nvSpPr>
        <p:spPr>
          <a:xfrm flipH="1">
            <a:off x="4693461" y="1520064"/>
            <a:ext cx="2732574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简答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25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英国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611883" y="217134"/>
            <a:ext cx="421775" cy="24340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8251471" y="164622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34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一、英国商人的谈判风格、礼仪及禁忌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549462" y="1391940"/>
            <a:ext cx="7940904" cy="380873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sz="18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二）英国商人的谈判</a:t>
            </a:r>
            <a:r>
              <a:rPr sz="1800" b="1" u="sng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礼仪及禁忌</a:t>
            </a:r>
            <a:endParaRPr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1.见面告别时要与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男士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握手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</a:t>
            </a:r>
            <a:r>
              <a:rPr sz="1800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与</a:t>
            </a:r>
            <a:r>
              <a:rPr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女士</a:t>
            </a:r>
            <a:r>
              <a:rPr sz="1800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交往，只有等她们先伸出手时再握手</a:t>
            </a:r>
            <a:endParaRPr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.会谈要事先预约，赴约要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准时</a:t>
            </a:r>
            <a:endParaRPr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若</a:t>
            </a:r>
            <a:r>
              <a:rPr sz="1800" dirty="0" err="1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请柬上写有</a:t>
            </a:r>
            <a:r>
              <a:rPr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en-US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bl</a:t>
            </a:r>
            <a:r>
              <a:rPr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ack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tie”</a:t>
            </a:r>
            <a:r>
              <a:rPr sz="1800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字样，赴约时，男士穿礼服，</a:t>
            </a:r>
            <a:r>
              <a:rPr sz="1800" dirty="0" err="1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女士穿长裙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.男士忌讳带有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条纹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的领带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.忌讳以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皇家的家事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为谈话的笑料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.不要把英国人笼统称为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“英国人”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应具体称苏格兰、英格兰、爱尔兰人</a:t>
            </a:r>
            <a:endParaRPr 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.不宜送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菊花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和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白色的百合花</a:t>
            </a:r>
            <a:r>
              <a:rPr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en-US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回避“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厕所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”这个词，一般都使用其他暗示的方法</a:t>
            </a:r>
            <a:endParaRPr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英国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7611883" y="217134"/>
            <a:ext cx="421775" cy="24340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圆角矩形 30"/>
          <p:cNvSpPr/>
          <p:nvPr/>
        </p:nvSpPr>
        <p:spPr>
          <a:xfrm>
            <a:off x="8251471" y="164622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92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英国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商务宴请如需要男士着礼服，女士着长裙，则请柬上会注明（）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A:white jacket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B:black jacket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C:white tie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D:black tie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08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英国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商务宴请如需要男士着礼服，女士着长裙，则请柬上会注明（）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A:white jacket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B:black jacket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C:white tie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D:black tie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2163" y="3629241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2359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任何欧洲国家都只用于万圣节和葬礼，而不宜送人的花是（ 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/>
            </a:r>
            <a:b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</a:b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荷花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菊花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玫瑰花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茉莉花</a:t>
            </a:r>
          </a:p>
        </p:txBody>
      </p:sp>
    </p:spTree>
    <p:extLst>
      <p:ext uri="{BB962C8B-B14F-4D97-AF65-F5344CB8AC3E}">
        <p14:creationId xmlns:p14="http://schemas.microsoft.com/office/powerpoint/2010/main" val="27598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任何欧洲国家都只用于万圣节和葬礼，而不宜送人的花是（ 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/>
            </a:r>
            <a:b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</a:b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荷花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菊花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玫瑰花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茉莉花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29241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055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二、德国商人的谈判风格、礼仪及禁忌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6.3.2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德国商人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7611883" y="217134"/>
            <a:ext cx="421775" cy="24340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8251471" y="467459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 flipH="1">
            <a:off x="5598966" y="1283340"/>
            <a:ext cx="1130317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</p:spTree>
    <p:extLst>
      <p:ext uri="{BB962C8B-B14F-4D97-AF65-F5344CB8AC3E}">
        <p14:creationId xmlns:p14="http://schemas.microsoft.com/office/powerpoint/2010/main" val="26369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80098" y="1971676"/>
            <a:ext cx="7886700" cy="994172"/>
          </a:xfrm>
        </p:spPr>
        <p:txBody>
          <a:bodyPr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 变 量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4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40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二、德国商人的谈判风格、礼仪及禁忌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98" y="1711949"/>
            <a:ext cx="4323527" cy="1318731"/>
          </a:xfrm>
          <a:prstGeom prst="rect">
            <a:avLst/>
          </a:prstGeom>
        </p:spPr>
      </p:pic>
      <p:sp>
        <p:nvSpPr>
          <p:cNvPr id="26" name="五边形 25"/>
          <p:cNvSpPr/>
          <p:nvPr/>
        </p:nvSpPr>
        <p:spPr>
          <a:xfrm flipH="1">
            <a:off x="5598967" y="1278806"/>
            <a:ext cx="1130317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241" y="3306677"/>
            <a:ext cx="2225040" cy="1571625"/>
          </a:xfrm>
          <a:prstGeom prst="rect">
            <a:avLst/>
          </a:prstGeom>
        </p:spPr>
      </p:pic>
      <p:sp>
        <p:nvSpPr>
          <p:cNvPr id="30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6.3.2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德国商人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圆角矩形 32"/>
          <p:cNvSpPr/>
          <p:nvPr/>
        </p:nvSpPr>
        <p:spPr>
          <a:xfrm>
            <a:off x="8251471" y="467459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41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二、德国商人的谈判风格、礼仪及禁忌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7" y="1447360"/>
            <a:ext cx="7138107" cy="2977739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（一）德国商人的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德国人具有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自信、谨慎、保守、刻板、严谨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的特点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他们在谈判前就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准备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得十分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充分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周到，思维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富于</a:t>
            </a:r>
            <a:r>
              <a:rPr lang="zh-CN" altLang="en-US" sz="1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系统性和逻辑性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德国商人非常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讲究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效率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单一时间利用方式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德国商人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自信而固执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  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德国人素有</a:t>
            </a:r>
            <a:r>
              <a:rPr lang="zh-CN" altLang="en-US"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“契约之民”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的雅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称。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德国人非常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守时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，有板有眼，一本正经。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005" y="3524574"/>
            <a:ext cx="2225040" cy="15716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8" y="4582837"/>
            <a:ext cx="1681639" cy="512921"/>
          </a:xfrm>
          <a:prstGeom prst="rect">
            <a:avLst/>
          </a:prstGeom>
        </p:spPr>
      </p:pic>
      <p:sp>
        <p:nvSpPr>
          <p:cNvPr id="26" name="五边形 25"/>
          <p:cNvSpPr/>
          <p:nvPr/>
        </p:nvSpPr>
        <p:spPr>
          <a:xfrm flipH="1">
            <a:off x="5598967" y="1303225"/>
            <a:ext cx="1130317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sp>
        <p:nvSpPr>
          <p:cNvPr id="30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6.3.2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德国商人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圆角矩形 32"/>
          <p:cNvSpPr/>
          <p:nvPr/>
        </p:nvSpPr>
        <p:spPr>
          <a:xfrm>
            <a:off x="8251471" y="467459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1547343">
            <a:off x="7373145" y="1432774"/>
            <a:ext cx="112402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严谨</a:t>
            </a:r>
            <a:endParaRPr lang="zh-CN" alt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98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97294"/>
            <a:ext cx="1483424" cy="4846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42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二、德国商人的谈判风格、礼仪及禁忌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6" y="1447360"/>
            <a:ext cx="8087201" cy="3393236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（二）德国商人的谈判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礼仪及禁忌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重视礼节，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握手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随处可见，会见与告别时，行握手礼应有力。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事先预约，务必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准时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到场。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个人关系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是很严肃的，最好称呼“先生”“夫人”或“小姐”。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谈判时，穿着要整洁，举止要得体，处事要克制。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讲究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效率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，忌讳闲聊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语气一般比较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严肃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，不会用开玩笑方式打破沉默。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讲究节俭，反对浪费，他们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把浪费看成是“罪恶”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6.3.2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德国商人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8251471" y="467459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300007">
            <a:off x="5963391" y="1332843"/>
            <a:ext cx="253306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严谨、正经</a:t>
            </a:r>
            <a:endParaRPr lang="zh-CN" alt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16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下列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各项中，采用单一时间利用方式的是（ ）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．中东人   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．德国人          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．拉美人   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．伊朗人</a:t>
            </a:r>
          </a:p>
        </p:txBody>
      </p:sp>
    </p:spTree>
    <p:extLst>
      <p:ext uri="{BB962C8B-B14F-4D97-AF65-F5344CB8AC3E}">
        <p14:creationId xmlns:p14="http://schemas.microsoft.com/office/powerpoint/2010/main" val="308167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下列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各项中，采用单一时间利用方式的是（ ）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．中东人   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．德国人          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．拉美人   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．伊朗人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2943441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4695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德国人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的谈判风格有（   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严谨保守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讲究效率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崇尚契约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自信固执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非常守时</a:t>
            </a:r>
          </a:p>
        </p:txBody>
      </p:sp>
    </p:spTree>
    <p:extLst>
      <p:ext uri="{BB962C8B-B14F-4D97-AF65-F5344CB8AC3E}">
        <p14:creationId xmlns:p14="http://schemas.microsoft.com/office/powerpoint/2010/main" val="18791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德国人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的谈判风格有（   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严谨保守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讲究效率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崇尚契约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自信固执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非常守时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ABCDE</a:t>
            </a:r>
          </a:p>
        </p:txBody>
      </p:sp>
    </p:spTree>
    <p:extLst>
      <p:ext uri="{BB962C8B-B14F-4D97-AF65-F5344CB8AC3E}">
        <p14:creationId xmlns:p14="http://schemas.microsoft.com/office/powerpoint/2010/main" val="81673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47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三、法国商人的谈判风格、礼仪及禁忌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996" y="2139266"/>
            <a:ext cx="2130456" cy="223404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76" y="1855052"/>
            <a:ext cx="1844526" cy="2754086"/>
          </a:xfrm>
          <a:prstGeom prst="rect">
            <a:avLst/>
          </a:prstGeom>
        </p:spPr>
      </p:pic>
      <p:sp>
        <p:nvSpPr>
          <p:cNvPr id="24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6.3.3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法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8251471" y="744793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46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48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三、法国商人的谈判风格、礼仪及禁忌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53494" y="1298435"/>
            <a:ext cx="7100840" cy="380873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（一）法国商人的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浓厚的国家意识和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强烈的民族、文化自豪感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为自己的语言而自豪，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习惯使用法语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为谈判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语言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性格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开朗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、眼界开阔，为人友善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不应只顾谈生意上的细节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，会被视为“此人太枯燥无味，没情趣”。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谈判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时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思路灵活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，手法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多样，偏爱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横向式谈判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大多注重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依靠自身力量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达成交易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对商品的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质量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要求严格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，同时注重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美感，要求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包装精美</a:t>
            </a:r>
            <a:endParaRPr lang="zh-CN" altLang="en-US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8.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时间观念不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强，</a:t>
            </a:r>
            <a:r>
              <a:rPr lang="en-US" altLang="zh-CN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月份都会去度假</a:t>
            </a:r>
            <a:endParaRPr lang="zh-CN" altLang="en-US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4" name="五边形 23"/>
          <p:cNvSpPr/>
          <p:nvPr/>
        </p:nvSpPr>
        <p:spPr>
          <a:xfrm flipH="1">
            <a:off x="4848032" y="1367740"/>
            <a:ext cx="1935860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6.3.3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法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圆角矩形 30"/>
          <p:cNvSpPr/>
          <p:nvPr/>
        </p:nvSpPr>
        <p:spPr>
          <a:xfrm>
            <a:off x="8251471" y="744793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rot="676369">
            <a:off x="7138305" y="1545613"/>
            <a:ext cx="159370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自豪感</a:t>
            </a:r>
            <a:endParaRPr lang="zh-CN" alt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54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267200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三、法国商人的谈判风格、礼仪及禁忌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5" y="1325424"/>
            <a:ext cx="1568019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53493" y="1298436"/>
            <a:ext cx="7127222" cy="204286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（二）法国商人的谈判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礼仪及禁忌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1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见面时要握手，且迅速而稍有力。告辞时，应向主人再次握手道别。   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严禁过多地谈论个人私事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商业款待多数在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饭店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举行。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6.3.3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法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8251471" y="744793"/>
            <a:ext cx="560651" cy="3086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 flipH="1">
            <a:off x="5525016" y="1395875"/>
            <a:ext cx="1935860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</p:spTree>
    <p:extLst>
      <p:ext uri="{BB962C8B-B14F-4D97-AF65-F5344CB8AC3E}">
        <p14:creationId xmlns:p14="http://schemas.microsoft.com/office/powerpoint/2010/main" val="190985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职场英语基础篇——赵嘉君</a:t>
            </a:r>
          </a:p>
        </p:txBody>
      </p:sp>
      <p:pic>
        <p:nvPicPr>
          <p:cNvPr id="3" name="图片 2" descr="赵嘉君-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701993"/>
            <a:ext cx="2567182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02" y="1641355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3635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不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喜欢在餐桌上或游玩时谈生意的是（ 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．美国人	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．法国人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．德国人	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．英国人</a:t>
            </a:r>
          </a:p>
        </p:txBody>
      </p:sp>
    </p:spTree>
    <p:extLst>
      <p:ext uri="{BB962C8B-B14F-4D97-AF65-F5344CB8AC3E}">
        <p14:creationId xmlns:p14="http://schemas.microsoft.com/office/powerpoint/2010/main" val="38704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不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喜欢在餐桌上或游玩时谈生意的是（ 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．美国人	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．法国人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．德国人	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．英国人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4287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各项中，属于法国人的谈判风格的是（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工作计划性强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要求包装精美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语气比较严肃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等级观念根深蒂固</a:t>
            </a:r>
          </a:p>
        </p:txBody>
      </p:sp>
    </p:spTree>
    <p:extLst>
      <p:ext uri="{BB962C8B-B14F-4D97-AF65-F5344CB8AC3E}">
        <p14:creationId xmlns:p14="http://schemas.microsoft.com/office/powerpoint/2010/main" val="267639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各项中，属于法国人的谈判风格的是（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工作计划性强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要求包装精美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语气比较严肃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等级观念根深蒂固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793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54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3632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四、意大利商人的谈判风格、礼仪及禁忌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2" y="1325427"/>
            <a:ext cx="1568024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691869" y="1567075"/>
            <a:ext cx="7399364" cy="256224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意大利人的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国家意识比较淡薄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，而更愿意提故乡的名字。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非常重视商人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个人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的作用。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与法国人相似，意大利商人常常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不遵守约会时间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善于社交，但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情绪多变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，表情富于变化。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商业贸易比较发达，与外商交易的热情不高，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更愿与国内企业打交道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追求时髦，通常在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现代化的办公室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里工作。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5778403" y="1275997"/>
            <a:ext cx="1014283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sp>
        <p:nvSpPr>
          <p:cNvPr id="25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6.3.4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意大利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4" y="151125"/>
            <a:ext cx="2038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8251471" y="1048904"/>
            <a:ext cx="702863" cy="345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02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55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2" y="1325427"/>
            <a:ext cx="1568024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6" y="1191773"/>
            <a:ext cx="7399364" cy="2285241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（一）西班牙商人的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生性开朗，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奔放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的热情。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略显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傲慢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，其商人常常有居高临下的优越感，仿佛自己是世界的主人。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一般</a:t>
            </a:r>
            <a:r>
              <a:rPr lang="zh-CN" altLang="en-US"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不肯承认自己的错误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考虑问题很注重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现实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，对各种事务的安排十分严肃认真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zh-CN" altLang="en-US" sz="1800" b="1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4" name="五边形 23"/>
          <p:cNvSpPr/>
          <p:nvPr/>
        </p:nvSpPr>
        <p:spPr>
          <a:xfrm flipH="1">
            <a:off x="4937176" y="1511874"/>
            <a:ext cx="1014283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6.3.5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西班牙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62084" y="867140"/>
            <a:ext cx="43632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五、西班牙商人的谈判风格、礼仪及禁忌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7899486" y="167073"/>
            <a:ext cx="542659" cy="2773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timgsa.baidu.com/timg?image&amp;quality=80&amp;size=b9999_10000&amp;sec=1545651848086&amp;di=564a8759944a823ab7b1678aa7c386ec&amp;imgtype=0&amp;src=http%3A%2F%2Fimg8.zol.com.cn%2Fbbs%2Fupload%2F19595%2F1959440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72"/>
          <a:stretch/>
        </p:blipFill>
        <p:spPr bwMode="auto">
          <a:xfrm>
            <a:off x="3087686" y="3331156"/>
            <a:ext cx="1556027" cy="17247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45651954204&amp;di=50413173ae229feb7965389188307db0&amp;imgtype=0&amp;src=http%3A%2F%2Fimgsrc.baidu.com%2Fimage%2Fc0%253Dshijue1%252C0%252C0%252C294%252C40%2Fsign%3D695d2c6f72f0f736ccf34442623cd96c%2Faec379310a55b31929fd986549a98226cffc179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5"/>
          <a:stretch/>
        </p:blipFill>
        <p:spPr bwMode="auto">
          <a:xfrm>
            <a:off x="5298450" y="3377194"/>
            <a:ext cx="2694475" cy="16971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56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2" y="1325427"/>
            <a:ext cx="1568024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6" y="1302613"/>
            <a:ext cx="7399364" cy="3116238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（二）西班牙商人的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谈判礼仪及禁忌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尽量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不适用诱导式问句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强调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个人信誉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，签合同后一般会认真履行。但也要提防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投机性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掮客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注意避免卷入其地方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政治纠纷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之中。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避免送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大丽花和菊花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避免和他们谈论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宗教、家庭和工作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等问题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不要说有关</a:t>
            </a:r>
            <a:r>
              <a:rPr lang="zh-CN" altLang="en-US"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斗牛的坏话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7899486" y="167073"/>
            <a:ext cx="542659" cy="2773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462084" y="867140"/>
            <a:ext cx="43632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五、西班牙商人的谈判风格、礼仪及禁忌</a:t>
            </a:r>
          </a:p>
        </p:txBody>
      </p:sp>
      <p:sp>
        <p:nvSpPr>
          <p:cNvPr id="24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6.3.5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西班牙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25533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57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2" y="1325427"/>
            <a:ext cx="1568024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6" y="1302613"/>
            <a:ext cx="7399364" cy="2839239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善于社交，而且很随和，初次认识就表现出亲密感。但难以开诚布公。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处理问题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以自我为中心，协调性差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，无法发挥团体的效用。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讲究打扮，西装革履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时间观念不强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，在决策时有拖延的习惯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忌讳“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13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”“星期五”，忌讳谈论年龄、婚姻状况、家庭收入等问题。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7913341" y="416463"/>
            <a:ext cx="542659" cy="2773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462084" y="867140"/>
            <a:ext cx="43632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六、葡萄牙商人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的谈判风格、礼仪及禁忌</a:t>
            </a:r>
          </a:p>
        </p:txBody>
      </p:sp>
      <p:sp>
        <p:nvSpPr>
          <p:cNvPr id="24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6.3.5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西班牙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222815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58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1167452" y="1325427"/>
            <a:ext cx="1568024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44636" y="1302613"/>
            <a:ext cx="7399364" cy="339323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敬重有钱人或是有羊群、土地和房子的人，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商业观念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根深蒂固。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做生意比较诚实，但履行义务的效率不高。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不珍惜时间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，更少遵守时间。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与希腊商人谈话时，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尽量别提及土耳其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不十分讲究穿戴，因此不要以貌取人。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每年</a:t>
            </a:r>
            <a:r>
              <a:rPr lang="en-US" altLang="zh-CN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月</a:t>
            </a:r>
            <a:r>
              <a:rPr lang="en-US" altLang="zh-CN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-8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月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，商务活动很少，每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星期三下午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很难联系到任何人。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7913341" y="679708"/>
            <a:ext cx="399387" cy="2773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462084" y="867140"/>
            <a:ext cx="43632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七、希腊商人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的谈判风格、礼仪及禁忌</a:t>
            </a:r>
          </a:p>
        </p:txBody>
      </p:sp>
      <p:sp>
        <p:nvSpPr>
          <p:cNvPr id="24" name="文本框 43"/>
          <p:cNvSpPr txBox="1"/>
          <p:nvPr/>
        </p:nvSpPr>
        <p:spPr>
          <a:xfrm>
            <a:off x="11392" y="12700"/>
            <a:ext cx="30747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6.3.5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西班牙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392654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862715" y="1723713"/>
            <a:ext cx="1568020" cy="41175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31721" y="1257071"/>
            <a:ext cx="7399364" cy="3116238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（一）荷兰、比利时和卢森堡商人的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办事比较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稳重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与荷兰商人面谈后要及时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写信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给他们以确认谈话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内容</a:t>
            </a:r>
            <a:endParaRPr lang="zh-CN" altLang="en-US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荷兰商人多数会讲多国语言，在商务谈判中喜欢时时插入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闲谈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比利时人喜欢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社交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，常把做生意和交际娱乐结合在一起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比利时人的工作态度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很现实、很稳健 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比利时人的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商业道德水平相当高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，做生意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讲信誉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4" name="五边形 23"/>
          <p:cNvSpPr/>
          <p:nvPr/>
        </p:nvSpPr>
        <p:spPr>
          <a:xfrm flipH="1">
            <a:off x="7125425" y="1511875"/>
            <a:ext cx="1014283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6.3.8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荷兰、比利时和卢森堡商人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7899486" y="937261"/>
            <a:ext cx="1244514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852604" y="960688"/>
            <a:ext cx="5941961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八、荷兰、比利时和卢森堡商人的谈判风格、礼仪及禁忌</a:t>
            </a:r>
          </a:p>
        </p:txBody>
      </p:sp>
    </p:spTree>
    <p:extLst>
      <p:ext uri="{BB962C8B-B14F-4D97-AF65-F5344CB8AC3E}">
        <p14:creationId xmlns:p14="http://schemas.microsoft.com/office/powerpoint/2010/main" val="334280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从零开始学音标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轻松搞定英语发音——赵嘉君</a:t>
            </a:r>
          </a:p>
        </p:txBody>
      </p:sp>
      <p:pic>
        <p:nvPicPr>
          <p:cNvPr id="7" name="图片 6" descr="赵嘉君-口语急救包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22" y="761048"/>
            <a:ext cx="242879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75" y="1700410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2620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60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96667" y="1269682"/>
            <a:ext cx="7072794" cy="270074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（二）荷兰、比利时和卢森堡商人的谈判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礼仪及禁忌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应注意要十分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尊重对方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，维护其较强的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自尊心。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要十分注重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礼节和仪表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。比利时人注重地位、外表和服装。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在谈判中要有韧劲，不要轻易退让，但也不应以硬碰硬，而应心平气和地多举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有说服力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的事实和讲令人折服的道理，避其锋芒，因势利导，稳扎稳打。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6.3.8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荷兰、比利时和卢森堡商人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cxnSp>
        <p:nvCxnSpPr>
          <p:cNvPr id="28" name="曲线连接符 27"/>
          <p:cNvCxnSpPr>
            <a:endCxn id="30" idx="1"/>
          </p:cNvCxnSpPr>
          <p:nvPr/>
        </p:nvCxnSpPr>
        <p:spPr>
          <a:xfrm rot="5400000" flipH="1" flipV="1">
            <a:off x="862715" y="1723713"/>
            <a:ext cx="1568020" cy="41175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43" y="148139"/>
            <a:ext cx="2335164" cy="1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圆角矩形 31"/>
          <p:cNvSpPr/>
          <p:nvPr/>
        </p:nvSpPr>
        <p:spPr>
          <a:xfrm>
            <a:off x="7899486" y="937261"/>
            <a:ext cx="1244514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1852604" y="960688"/>
            <a:ext cx="5941961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八、荷兰、比利时和卢森堡商人的谈判风格、礼仪及禁忌</a:t>
            </a:r>
          </a:p>
        </p:txBody>
      </p:sp>
    </p:spTree>
    <p:extLst>
      <p:ext uri="{BB962C8B-B14F-4D97-AF65-F5344CB8AC3E}">
        <p14:creationId xmlns:p14="http://schemas.microsoft.com/office/powerpoint/2010/main" val="29004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61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96667" y="1269682"/>
            <a:ext cx="7072794" cy="2285241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奥地利人和蔼可亲，善于交际，容易接近，讨厌不检点的行为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奥地利人喜欢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在自己家中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招待客人，而且菜肴丰富。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奥地利国有企业工作人员的素质比较高，但人浮于事较明显。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瑞士居民自古以来团结一致，具有强烈的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排他性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，待人十分严格。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6.3.8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荷兰、比利时和卢森堡商人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cxnSp>
        <p:nvCxnSpPr>
          <p:cNvPr id="28" name="曲线连接符 27"/>
          <p:cNvCxnSpPr>
            <a:endCxn id="30" idx="1"/>
          </p:cNvCxnSpPr>
          <p:nvPr/>
        </p:nvCxnSpPr>
        <p:spPr>
          <a:xfrm rot="5400000" flipH="1" flipV="1">
            <a:off x="862714" y="1723714"/>
            <a:ext cx="1568022" cy="41175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263" y="62688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7965296" y="116450"/>
            <a:ext cx="1004165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1852604" y="960688"/>
            <a:ext cx="5171651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九、奥地利、瑞士商人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的谈判风格、礼仪及禁忌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0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62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stCxn id="29" idx="3"/>
            <a:endCxn id="5" idx="1"/>
          </p:cNvCxnSpPr>
          <p:nvPr/>
        </p:nvCxnSpPr>
        <p:spPr>
          <a:xfrm flipV="1">
            <a:off x="1440845" y="1080961"/>
            <a:ext cx="691946" cy="15390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96667" y="1269683"/>
            <a:ext cx="6953419" cy="3116238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（一）北欧商人的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北欧人是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务实型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的，工作计划性很强，按部就班，规规矩矩。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在谈判中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态度谦恭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，非常讲究文明礼貌，不易激动，善于同外国客商搞好关系。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谈判风格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坦诚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，不隐藏自己的观点，善于提出各种建设性方案。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北欧人为保证其竞争力，总是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大规模地投资于现代技术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。高质量、高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附加值。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6.3.10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北欧商人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132791" y="896068"/>
            <a:ext cx="41346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十、北欧商人的谈判风格、礼仪及禁忌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4875630" y="1511874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08" y="131963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7937586" y="476680"/>
            <a:ext cx="504559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63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07112" y="1182083"/>
            <a:ext cx="7465048" cy="3531736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（二）北欧商人的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礼仪及禁忌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应考虑如何与其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配合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讲究礼貌，在与外国人交往中也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最讲礼仪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不喜欢无休止的讨价还价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，他们希望对方的公司在市场上是优秀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的。</a:t>
            </a:r>
            <a:endParaRPr lang="zh-CN" altLang="en-US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在北欧，</a:t>
            </a:r>
            <a:r>
              <a:rPr lang="zh-CN" altLang="en-US"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代理商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的地位很高，必须时刻牢记这些</a:t>
            </a:r>
            <a:r>
              <a:rPr lang="zh-CN" altLang="en-US" sz="1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代理商和中间商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北欧人较为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朴实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，工作之余的交际较少。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北欧人普遍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喜欢饮酒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，为了公众利益，北欧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国家制定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了严厉的饮酒法。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北欧人特别是瑞典人在商业交际中往往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不太准时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,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不要太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计较。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6.3.10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北欧商人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cxnSp>
        <p:nvCxnSpPr>
          <p:cNvPr id="28" name="曲线连接符 27"/>
          <p:cNvCxnSpPr>
            <a:endCxn id="30" idx="1"/>
          </p:cNvCxnSpPr>
          <p:nvPr/>
        </p:nvCxnSpPr>
        <p:spPr>
          <a:xfrm flipV="1">
            <a:off x="1440845" y="1080961"/>
            <a:ext cx="691946" cy="15390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132791" y="896068"/>
            <a:ext cx="41346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十、北欧商人的谈判风格、礼仪及禁忌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08" y="131963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圆角矩形 31"/>
          <p:cNvSpPr/>
          <p:nvPr/>
        </p:nvSpPr>
        <p:spPr>
          <a:xfrm>
            <a:off x="7937586" y="760246"/>
            <a:ext cx="622214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五边形 32"/>
          <p:cNvSpPr/>
          <p:nvPr/>
        </p:nvSpPr>
        <p:spPr>
          <a:xfrm flipH="1">
            <a:off x="4944905" y="1442599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</p:spTree>
    <p:extLst>
      <p:ext uri="{BB962C8B-B14F-4D97-AF65-F5344CB8AC3E}">
        <p14:creationId xmlns:p14="http://schemas.microsoft.com/office/powerpoint/2010/main" val="114825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08" y="131963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圆角矩形 32"/>
          <p:cNvSpPr/>
          <p:nvPr/>
        </p:nvSpPr>
        <p:spPr>
          <a:xfrm>
            <a:off x="7937586" y="760246"/>
            <a:ext cx="622214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51037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64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2105468" y="1869865"/>
            <a:ext cx="6260362" cy="131574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一般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显得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忧郁、谨慎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敏感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，相对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缺乏信任感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，缺乏灵活性。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办事断断续续，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效率较低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虽有拖拉作风，在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谈判桌前显得非常精明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俄罗斯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1990549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十一、俄罗斯商人的谈判风格、礼仪及禁忌</a:t>
            </a:r>
          </a:p>
        </p:txBody>
      </p:sp>
      <p:cxnSp>
        <p:nvCxnSpPr>
          <p:cNvPr id="30" name="曲线连接符 29"/>
          <p:cNvCxnSpPr>
            <a:endCxn id="28" idx="1"/>
          </p:cNvCxnSpPr>
          <p:nvPr/>
        </p:nvCxnSpPr>
        <p:spPr>
          <a:xfrm flipV="1">
            <a:off x="1478662" y="1052033"/>
            <a:ext cx="511887" cy="164533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五边形 30"/>
          <p:cNvSpPr/>
          <p:nvPr/>
        </p:nvSpPr>
        <p:spPr>
          <a:xfrm flipH="1">
            <a:off x="4648462" y="1278806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</p:spTree>
    <p:extLst>
      <p:ext uri="{BB962C8B-B14F-4D97-AF65-F5344CB8AC3E}">
        <p14:creationId xmlns:p14="http://schemas.microsoft.com/office/powerpoint/2010/main" val="212599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08" y="131963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51037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65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1990549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十一、俄罗斯商人的谈判风格、礼仪及禁忌</a:t>
            </a:r>
          </a:p>
        </p:txBody>
      </p:sp>
      <p:cxnSp>
        <p:nvCxnSpPr>
          <p:cNvPr id="45" name="曲线连接符 44"/>
          <p:cNvCxnSpPr>
            <a:stCxn id="4" idx="3"/>
            <a:endCxn id="5" idx="1"/>
          </p:cNvCxnSpPr>
          <p:nvPr/>
        </p:nvCxnSpPr>
        <p:spPr>
          <a:xfrm flipV="1">
            <a:off x="1478662" y="1052033"/>
            <a:ext cx="511887" cy="164533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4"/>
          <p:cNvSpPr txBox="1"/>
          <p:nvPr/>
        </p:nvSpPr>
        <p:spPr>
          <a:xfrm>
            <a:off x="1856849" y="1599912"/>
            <a:ext cx="7091208" cy="2977739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注意：1.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慎重考虑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降低风险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，保护自己。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2.注意利益均衡，讲求</a:t>
            </a:r>
            <a:r>
              <a:rPr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实效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3.注意多谈俄罗斯</a:t>
            </a:r>
            <a:r>
              <a:rPr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文化艺术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，能带来友善氛围。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4.重视谈判仪表和言行举止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忌讳黄色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的礼品和</a:t>
            </a:r>
            <a:r>
              <a:rPr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手套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6.忌讳用</a:t>
            </a:r>
            <a:r>
              <a:rPr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左手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握手和传递东西。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</a:t>
            </a:r>
            <a:r>
              <a:rPr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7.初次见面时，不要过问生活细节，尤其忌讳问女人的年龄。</a:t>
            </a:r>
          </a:p>
        </p:txBody>
      </p:sp>
      <p:sp>
        <p:nvSpPr>
          <p:cNvPr id="25" name="五边形 24"/>
          <p:cNvSpPr/>
          <p:nvPr/>
        </p:nvSpPr>
        <p:spPr>
          <a:xfrm flipH="1">
            <a:off x="4648462" y="1278806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俄罗斯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7937586" y="760246"/>
            <a:ext cx="622214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08" y="131963"/>
            <a:ext cx="24384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51037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66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22627" y="2292155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1990549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十二、东欧商人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的谈判风格、礼仪及禁忌</a:t>
            </a:r>
          </a:p>
        </p:txBody>
      </p:sp>
      <p:cxnSp>
        <p:nvCxnSpPr>
          <p:cNvPr id="45" name="曲线连接符 44"/>
          <p:cNvCxnSpPr>
            <a:stCxn id="4" idx="3"/>
            <a:endCxn id="5" idx="1"/>
          </p:cNvCxnSpPr>
          <p:nvPr/>
        </p:nvCxnSpPr>
        <p:spPr>
          <a:xfrm flipV="1">
            <a:off x="1478662" y="1052033"/>
            <a:ext cx="511887" cy="164533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4"/>
          <p:cNvSpPr txBox="1"/>
          <p:nvPr/>
        </p:nvSpPr>
        <p:spPr>
          <a:xfrm>
            <a:off x="2037320" y="1874698"/>
            <a:ext cx="4545088" cy="131574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作风散漫，信誉较差。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待人谦恭，缺乏自信。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谈判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中，他们急于求成，注重实利。</a:t>
            </a:r>
            <a:endParaRPr sz="1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 flipH="1">
            <a:off x="4648462" y="1278806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6.3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欧洲商人的谈判风格、礼仪与禁忌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6.3.11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俄罗斯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7937586" y="1078911"/>
            <a:ext cx="466459" cy="2835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27228" y="1477154"/>
            <a:ext cx="5964172" cy="13157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下一站   亚洲</a:t>
            </a:r>
            <a:endParaRPr lang="en-US" altLang="zh-CN" sz="5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6957" y="3729072"/>
            <a:ext cx="3427800" cy="55399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谈判风格、礼仪与禁忌</a:t>
            </a:r>
            <a:endParaRPr lang="en-US" altLang="zh-CN" sz="21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5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68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2333695" y="1158850"/>
            <a:ext cx="3054734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一、日本商人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2333695" y="1878565"/>
            <a:ext cx="3054734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二、韩国商人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335885" y="2526512"/>
            <a:ext cx="3052544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三、南亚商人和东南亚商人</a:t>
            </a:r>
          </a:p>
        </p:txBody>
      </p:sp>
      <p:cxnSp>
        <p:nvCxnSpPr>
          <p:cNvPr id="40" name="直接箭头连接符 35"/>
          <p:cNvCxnSpPr>
            <a:cxnSpLocks noChangeShapeType="1"/>
          </p:cNvCxnSpPr>
          <p:nvPr/>
        </p:nvCxnSpPr>
        <p:spPr bwMode="auto">
          <a:xfrm rot="16200000">
            <a:off x="2039651" y="1846225"/>
            <a:ext cx="0" cy="325271"/>
          </a:xfrm>
          <a:prstGeom prst="straightConnector1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  <a:bevel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组合 5"/>
          <p:cNvGrpSpPr/>
          <p:nvPr/>
        </p:nvGrpSpPr>
        <p:grpSpPr>
          <a:xfrm>
            <a:off x="1496527" y="1321144"/>
            <a:ext cx="710445" cy="2782208"/>
            <a:chOff x="1995369" y="2060012"/>
            <a:chExt cx="947260" cy="3411123"/>
          </a:xfrm>
        </p:grpSpPr>
        <p:grpSp>
          <p:nvGrpSpPr>
            <p:cNvPr id="23" name="组合 22"/>
            <p:cNvGrpSpPr/>
            <p:nvPr/>
          </p:nvGrpSpPr>
          <p:grpSpPr>
            <a:xfrm>
              <a:off x="1995369" y="2060012"/>
              <a:ext cx="947260" cy="3411123"/>
              <a:chOff x="3432353" y="1355133"/>
              <a:chExt cx="1455089" cy="4037979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221239" y="1355133"/>
                <a:ext cx="666203" cy="4037979"/>
                <a:chOff x="3715495" y="352457"/>
                <a:chExt cx="609007" cy="4504981"/>
              </a:xfrm>
            </p:grpSpPr>
            <p:grpSp>
              <p:nvGrpSpPr>
                <p:cNvPr id="27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2996818" y="1071136"/>
                  <a:ext cx="2046363" cy="609005"/>
                  <a:chOff x="0" y="504056"/>
                  <a:chExt cx="6032665" cy="648072"/>
                </a:xfrm>
              </p:grpSpPr>
              <p:sp>
                <p:nvSpPr>
                  <p:cNvPr id="34" name="直接连接符 31"/>
                  <p:cNvSpPr>
                    <a:spLocks noChangeShapeType="1"/>
                  </p:cNvSpPr>
                  <p:nvPr/>
                </p:nvSpPr>
                <p:spPr bwMode="auto">
                  <a:xfrm>
                    <a:off x="0" y="504056"/>
                    <a:ext cx="6032665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1800"/>
                  </a:p>
                </p:txBody>
              </p:sp>
              <p:cxnSp>
                <p:nvCxnSpPr>
                  <p:cNvPr id="36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030758" y="504056"/>
                    <a:ext cx="1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28" name="组合 30"/>
                <p:cNvGrpSpPr>
                  <a:grpSpLocks/>
                </p:cNvGrpSpPr>
                <p:nvPr/>
              </p:nvGrpSpPr>
              <p:grpSpPr bwMode="auto">
                <a:xfrm rot="16200000">
                  <a:off x="2874773" y="3407711"/>
                  <a:ext cx="2290449" cy="609006"/>
                  <a:chOff x="-2" y="504055"/>
                  <a:chExt cx="6752232" cy="648073"/>
                </a:xfrm>
              </p:grpSpPr>
              <p:sp>
                <p:nvSpPr>
                  <p:cNvPr id="31" name="直接连接符 31"/>
                  <p:cNvSpPr>
                    <a:spLocks noChangeShapeType="1"/>
                  </p:cNvSpPr>
                  <p:nvPr/>
                </p:nvSpPr>
                <p:spPr bwMode="auto">
                  <a:xfrm>
                    <a:off x="-2" y="504056"/>
                    <a:ext cx="6032667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1800"/>
                  </a:p>
                </p:txBody>
              </p:sp>
              <p:cxnSp>
                <p:nvCxnSpPr>
                  <p:cNvPr id="32" name="直接箭头连接符 32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0" y="504056"/>
                    <a:ext cx="1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3" name="直接箭头连接符 3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752230" y="504055"/>
                    <a:ext cx="0" cy="648072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  <a:bevel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30" name="直接连接符 29"/>
                <p:cNvCxnSpPr>
                  <a:stCxn id="34" idx="0"/>
                  <a:endCxn id="31" idx="1"/>
                </p:cNvCxnSpPr>
                <p:nvPr/>
              </p:nvCxnSpPr>
              <p:spPr>
                <a:xfrm>
                  <a:off x="3715496" y="2398819"/>
                  <a:ext cx="1" cy="41225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直接连接符 25"/>
              <p:cNvCxnSpPr/>
              <p:nvPr/>
            </p:nvCxnSpPr>
            <p:spPr>
              <a:xfrm flipV="1">
                <a:off x="3432353" y="4296165"/>
                <a:ext cx="788889" cy="520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箭头连接符 35"/>
            <p:cNvCxnSpPr>
              <a:cxnSpLocks noChangeShapeType="1"/>
            </p:cNvCxnSpPr>
            <p:nvPr/>
          </p:nvCxnSpPr>
          <p:spPr bwMode="auto">
            <a:xfrm rot="16200000">
              <a:off x="2719535" y="4327630"/>
              <a:ext cx="0" cy="43369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" name="圆角矩形 46"/>
          <p:cNvSpPr/>
          <p:nvPr/>
        </p:nvSpPr>
        <p:spPr>
          <a:xfrm>
            <a:off x="2344650" y="3199990"/>
            <a:ext cx="3043778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四、阿拉伯商人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2344650" y="3948491"/>
            <a:ext cx="3043778" cy="3245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spc="-4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五、犹太商人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圆角矩形 44"/>
          <p:cNvSpPr/>
          <p:nvPr/>
        </p:nvSpPr>
        <p:spPr>
          <a:xfrm>
            <a:off x="7315540" y="426168"/>
            <a:ext cx="887015" cy="33583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亚洲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13332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一、日本商人的谈判风格、礼仪及禁忌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6" y="1718203"/>
            <a:ext cx="2353577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2095569" y="1322888"/>
            <a:ext cx="6743768" cy="380873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一）日本商人的</a:t>
            </a:r>
            <a:r>
              <a:rPr lang="en-US" altLang="zh-CN" sz="1800" b="1" u="sng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谈判风格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1.讲究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礼仪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，注重人际关系；</a:t>
            </a:r>
            <a:r>
              <a:rPr lang="en-US" altLang="zh-CN" sz="1800" b="1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等级观念强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，性格内向，不轻信人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.工作态度认真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、慎重，办事有耐心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3.精明自信，进取心强，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勤奋刻苦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，善于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开拓新市场</a:t>
            </a:r>
            <a:endParaRPr lang="en-US" altLang="zh-CN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计划性强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注重长远利益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日本商人可谓</a:t>
            </a:r>
            <a:r>
              <a:rPr lang="en-US" altLang="zh-CN" sz="1800" b="1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人际关系的专家</a:t>
            </a:r>
            <a:r>
              <a:rPr lang="zh-CN" altLang="en-US" sz="1800" b="1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8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日本商人的</a:t>
            </a:r>
            <a:r>
              <a:rPr lang="en-US" altLang="zh-CN" sz="1800" b="1" u="sng" dirty="0" err="1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团队精神或集团意识在世界上是首屈一指</a:t>
            </a:r>
            <a:r>
              <a:rPr lang="en-US" altLang="zh-CN" sz="18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。同外商初次交往时，喜欢先进行个人直接面谈，而不喜欢通过书信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结交。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6.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深藏不露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，固执坚毅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5119997" y="1423798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17026" y="23397"/>
            <a:ext cx="443507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日本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33320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上班族必须知道的投资理财知识——王雪君</a:t>
            </a:r>
          </a:p>
        </p:txBody>
      </p:sp>
      <p:pic>
        <p:nvPicPr>
          <p:cNvPr id="5" name="图片 4" descr="王雪君-投资理财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410" y="783908"/>
            <a:ext cx="2567182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30" y="1700409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8026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70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一、日本商人的谈判风格、礼仪及禁忌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6" y="1718203"/>
            <a:ext cx="2353577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730854" y="1253441"/>
            <a:ext cx="7551691" cy="3947234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二）日本商人的谈判</a:t>
            </a:r>
            <a:r>
              <a:rPr lang="en-US" altLang="zh-CN" sz="1800" b="1" u="sng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礼仪及禁忌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礼仪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：1.讲究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礼仪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，常有送礼的习惯，讲究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尊卑有序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  2.日本人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重视交换名片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，要一一交换。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禁忌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1.谈判过程中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随意增加人数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  2.忌讳代表团中用律师、会计师和其他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职业顾问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（与美国相反）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  3.对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“以礼求让，以情求利”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的习惯要胸有成竹，熟谙应付之法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1800" u="sng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  4.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不喜欢别人报价高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  5.不要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当面和公开批评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日本人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6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不愿说“不”字，常以点头表示礼貌（并非同意的意思）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8317026" y="23397"/>
            <a:ext cx="443507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6.4.1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日本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242794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国际商务谈判中，往往会不断地点头，但并非表示“同意”。具有这种谈判风格的是（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美国人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韩国人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日本人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俄罗斯人</a:t>
            </a:r>
          </a:p>
        </p:txBody>
      </p:sp>
    </p:spTree>
    <p:extLst>
      <p:ext uri="{BB962C8B-B14F-4D97-AF65-F5344CB8AC3E}">
        <p14:creationId xmlns:p14="http://schemas.microsoft.com/office/powerpoint/2010/main" val="267667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国际商务谈判中，往往会不断地点头，但并非表示“同意”。具有这种谈判风格的是（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美国人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韩国人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日本人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俄罗斯人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3541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有关日本人谈判风格的描述，正确的有（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计划性强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事前准备充分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注重长远利益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突出个人能力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善于开拓新市场</a:t>
            </a:r>
          </a:p>
        </p:txBody>
      </p:sp>
    </p:spTree>
    <p:extLst>
      <p:ext uri="{BB962C8B-B14F-4D97-AF65-F5344CB8AC3E}">
        <p14:creationId xmlns:p14="http://schemas.microsoft.com/office/powerpoint/2010/main" val="368324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有关日本人谈判风格的描述，正确的有（ 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计划性强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事前准备充分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注重长远利益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突出个人能力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善于开拓新市场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ABCE</a:t>
            </a:r>
          </a:p>
        </p:txBody>
      </p:sp>
    </p:spTree>
    <p:extLst>
      <p:ext uri="{BB962C8B-B14F-4D97-AF65-F5344CB8AC3E}">
        <p14:creationId xmlns:p14="http://schemas.microsoft.com/office/powerpoint/2010/main" val="291847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714"/>
            <a:ext cx="1483424" cy="4891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75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二、韩国商人的谈判风格、礼仪及禁忌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6" y="1718203"/>
            <a:ext cx="2353577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2090083" y="1346362"/>
            <a:ext cx="5965346" cy="2285241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一）韩国商人的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谈判风格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西方发达国家称韩国商人为</a:t>
            </a:r>
            <a:r>
              <a:rPr lang="en-US" altLang="zh-CN" sz="1800" b="1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“谈判的强手</a:t>
            </a:r>
            <a:r>
              <a:rPr lang="en-US" altLang="zh-CN" sz="1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1.非常重视商务谈判的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准备工作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2.善于在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不利的谈判条件下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找到突破口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3.韩国商人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逻辑性强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，做事条理清楚，注重技巧。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5238788" y="1567074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41401" y="251715"/>
            <a:ext cx="367171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6.4.2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韩国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333148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714"/>
            <a:ext cx="1483424" cy="4891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76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5918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二、韩国商人的谈判风格、礼仪及禁忌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6" y="1718203"/>
            <a:ext cx="2353577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2090083" y="1346362"/>
            <a:ext cx="5965346" cy="270074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二）韩国商人的谈判</a:t>
            </a:r>
            <a:r>
              <a:rPr lang="en-US" altLang="zh-CN" sz="1800" b="1" u="sng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礼仪及禁忌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1.很注重谈判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礼仪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2.在会谈初始阶段就创造友好的谈判气氛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3.与对方的反应和感情相协调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4.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讲究策略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并通情达理   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5.最好找一个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中间人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做介绍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5778762" y="1567074"/>
            <a:ext cx="1933946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41401" y="251715"/>
            <a:ext cx="367171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6.4.2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韩国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352723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77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4" y="1718205"/>
            <a:ext cx="2353580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875264" y="1196266"/>
            <a:ext cx="6705574" cy="3947234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（一）南亚商人和东南亚商人的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印度尼西亚：小心谨慎，决不讲别人的坏话，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表面亲密友好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特别喜欢家里有客人</a:t>
            </a:r>
            <a:r>
              <a:rPr lang="zh-CN" altLang="en-US" sz="1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来访。</a:t>
            </a:r>
            <a:endParaRPr lang="zh-CN" altLang="en-US" sz="18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2.新加坡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华裔：乡土观念、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同甘共苦</a:t>
            </a: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的合作精神强烈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讲面子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3.泰国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注重艰苦奋斗和勤俭节约，喜欢诚实、善良富有人情味的人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生意大都由家族控制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4.印度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观念传统、思想保守，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喜欢逃避责任</a:t>
            </a: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，要先小人后君子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孟加拉国、巴基斯坦：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回教徒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；商业活动的对象是处于管理职位上的人，喜登门拜访，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讲英语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五边形 23"/>
          <p:cNvSpPr/>
          <p:nvPr/>
        </p:nvSpPr>
        <p:spPr>
          <a:xfrm flipH="1">
            <a:off x="6581489" y="1422940"/>
            <a:ext cx="929654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41401" y="470121"/>
            <a:ext cx="769942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6.4.3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南亚和东南亚商人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462084" y="867140"/>
            <a:ext cx="50490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三、南亚和东南亚商人的谈判风格、礼仪及禁忌</a:t>
            </a:r>
          </a:p>
        </p:txBody>
      </p:sp>
    </p:spTree>
    <p:extLst>
      <p:ext uri="{BB962C8B-B14F-4D97-AF65-F5344CB8AC3E}">
        <p14:creationId xmlns:p14="http://schemas.microsoft.com/office/powerpoint/2010/main" val="1053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78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504905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三、南亚和东南亚商人的谈判风格、礼仪及禁忌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4" y="1718205"/>
            <a:ext cx="2353580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935315" y="1312759"/>
            <a:ext cx="6705574" cy="270074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（二）南亚商人和东南亚商人的谈判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礼仪及禁忌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1.不太容易推心置腹，但努力建立友谊后，他们便会完全信赖你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两手掌合拢，微微鞠躬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3.谈论文化遗产，足球、羽毛球、排球、乒乓球等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4.注意印度尼西亚和马来西亚其宗教信仰，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斋月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5.与印度尼西亚商人的谈判过程较为漫长，要有足够的耐心。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188" y="2353022"/>
            <a:ext cx="1505152" cy="1304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五边形 24"/>
          <p:cNvSpPr/>
          <p:nvPr/>
        </p:nvSpPr>
        <p:spPr>
          <a:xfrm flipH="1">
            <a:off x="7046316" y="1511875"/>
            <a:ext cx="929654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圆角矩形 26"/>
          <p:cNvSpPr/>
          <p:nvPr/>
        </p:nvSpPr>
        <p:spPr>
          <a:xfrm>
            <a:off x="8341401" y="470121"/>
            <a:ext cx="769942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6.4.3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南亚和东南亚商人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21119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352374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四、阿拉伯商人的谈判风格、礼仪及禁忌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3" y="1718206"/>
            <a:ext cx="2353583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935315" y="1160355"/>
            <a:ext cx="6705574" cy="3947234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（一）阿拉伯商人的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谈判风格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家庭观念较强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，性情固执而保守，脾气也很倔强，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重朋友义气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2.看重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信誉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，必须首先赢得他们的好感和信任。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3.谈判节奏较缓慢。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4.商业活动都必须通过阿拉伯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代理商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来开展。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5.极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爱讨价还价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6.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注重</a:t>
            </a:r>
            <a:r>
              <a:rPr lang="en-US" altLang="zh-CN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小团体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个人利益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7.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商业交往中习惯用“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IBM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”，指阿拉伯语中分别以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I,B,M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开头的三个词语（“神的意志”“明天再谈”“不要介意”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五边形 23"/>
          <p:cNvSpPr/>
          <p:nvPr/>
        </p:nvSpPr>
        <p:spPr>
          <a:xfrm flipH="1">
            <a:off x="5180604" y="1373325"/>
            <a:ext cx="1888023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74059" y="697097"/>
            <a:ext cx="399964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6.4.4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阿拉伯商人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348103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高效应试学习法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r>
              <a:rPr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提升你的考场实战应试能力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——王明航</a:t>
            </a:r>
          </a:p>
        </p:txBody>
      </p:sp>
      <p:pic>
        <p:nvPicPr>
          <p:cNvPr id="3" name="图片 2" descr="王明航海报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701041"/>
            <a:ext cx="2476500" cy="44048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3" y="1601167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30097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80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4308831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四、阿拉伯商人的谈判风格、礼仪及禁忌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3" y="1718205"/>
            <a:ext cx="2353583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1935315" y="1312760"/>
            <a:ext cx="6705574" cy="2285241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（二）阿拉伯商人的谈判</a:t>
            </a:r>
            <a:r>
              <a:rPr lang="zh-CN" altLang="en-US" sz="18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礼仪及禁忌</a:t>
            </a:r>
            <a:endParaRPr lang="en-US" altLang="zh-CN" sz="18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1.不轻易相信别人，家庭观念很重，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等级观念森严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不喜欢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和外人谈论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政治和宗教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3.要尊重对方的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教义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与习俗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4.与伊斯兰教徒交谈时，要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注意适当的称谓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，切勿乱叫外号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24" name="五边形 23"/>
          <p:cNvSpPr/>
          <p:nvPr/>
        </p:nvSpPr>
        <p:spPr>
          <a:xfrm flipH="1">
            <a:off x="6085115" y="1511875"/>
            <a:ext cx="1888023" cy="288269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8374059" y="697097"/>
            <a:ext cx="399964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6.4.4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阿拉伯商人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29659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81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3002030"/>
            <a:ext cx="1463472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35" name="矩形 34"/>
          <p:cNvSpPr/>
          <p:nvPr/>
        </p:nvSpPr>
        <p:spPr>
          <a:xfrm>
            <a:off x="-33562" y="3858682"/>
            <a:ext cx="151222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2084" y="867140"/>
            <a:ext cx="3949602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五、犹太商人谈判风格、礼仪及禁忌</a:t>
            </a:r>
          </a:p>
        </p:txBody>
      </p:sp>
      <p:cxnSp>
        <p:nvCxnSpPr>
          <p:cNvPr id="45" name="曲线连接符 44"/>
          <p:cNvCxnSpPr>
            <a:endCxn id="5" idx="1"/>
          </p:cNvCxnSpPr>
          <p:nvPr/>
        </p:nvCxnSpPr>
        <p:spPr>
          <a:xfrm rot="5400000" flipH="1" flipV="1">
            <a:off x="774673" y="1718205"/>
            <a:ext cx="2353583" cy="1021240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/>
        </p:nvSpPr>
        <p:spPr>
          <a:xfrm>
            <a:off x="2462085" y="1642690"/>
            <a:ext cx="5677623" cy="256224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男人赚钱，女人花钱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2.要做生意，就必须在</a:t>
            </a:r>
            <a:r>
              <a:rPr lang="en-US" altLang="zh-CN" sz="1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女人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身上和</a:t>
            </a:r>
            <a:r>
              <a:rPr lang="en-US" altLang="zh-CN" sz="1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吃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上动脑筋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3.关系网广泛而且坚固，他们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对外团结一致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4.对于不守信誉的行为不会宽容。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非常精明，交易条件比较苛刻，很难讨价还价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6.犹太商人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善变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，并以此控制对方的心理。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/>
          <a:stretch/>
        </p:blipFill>
        <p:spPr bwMode="auto">
          <a:xfrm>
            <a:off x="7337311" y="30138"/>
            <a:ext cx="1774031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8374058" y="910104"/>
            <a:ext cx="323628" cy="2487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6.4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亚洲商人的谈判风格、礼仪与禁忌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6.4.5  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犹太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</p:spTree>
    <p:extLst>
      <p:ext uri="{BB962C8B-B14F-4D97-AF65-F5344CB8AC3E}">
        <p14:creationId xmlns:p14="http://schemas.microsoft.com/office/powerpoint/2010/main" val="99265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商业交往中，习惯使用“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IBM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的谈判者是（ 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犹太人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大洋洲人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阿拉伯人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西班牙人</a:t>
            </a:r>
          </a:p>
        </p:txBody>
      </p:sp>
    </p:spTree>
    <p:extLst>
      <p:ext uri="{BB962C8B-B14F-4D97-AF65-F5344CB8AC3E}">
        <p14:creationId xmlns:p14="http://schemas.microsoft.com/office/powerpoint/2010/main" val="356595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商业交往中，习惯使用“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IBM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的谈判者是（ 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犹太人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大洋洲人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阿拉伯人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西班牙人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8774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有关犹太商人谈判风格的说法正确的有（ 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善变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友好而坦诚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交易条件比较苛刻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关系网广泛而且坚固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注重小团体和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个人利益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42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8"/>
            <a:ext cx="822959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以下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有关犹太商人谈判风格的说法正确的有（ ）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善变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友好而坦诚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交易条件比较苛刻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关系网广泛而且坚固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E: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注重小团体和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个人利益         </a:t>
            </a: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阿拉伯人</a:t>
            </a:r>
            <a:endParaRPr lang="zh-CN" altLang="en-US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2163" y="3672784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ABCD</a:t>
            </a:r>
          </a:p>
        </p:txBody>
      </p:sp>
    </p:spTree>
    <p:extLst>
      <p:ext uri="{BB962C8B-B14F-4D97-AF65-F5344CB8AC3E}">
        <p14:creationId xmlns:p14="http://schemas.microsoft.com/office/powerpoint/2010/main" val="210972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17028" y="1346527"/>
            <a:ext cx="7509944" cy="13157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下一站   大洋洲与非洲</a:t>
            </a:r>
            <a:endParaRPr lang="en-US" altLang="zh-CN" sz="5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6957" y="3729072"/>
            <a:ext cx="3427800" cy="55399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谈判风格、礼仪与禁忌</a:t>
            </a:r>
            <a:endParaRPr lang="en-US" altLang="zh-CN" sz="21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72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87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/>
        </p:nvSpPr>
        <p:spPr>
          <a:xfrm>
            <a:off x="-93879" y="3695742"/>
            <a:ext cx="1632857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/>
          </a:blip>
          <a:srcRect r="14947"/>
          <a:stretch/>
        </p:blipFill>
        <p:spPr>
          <a:xfrm>
            <a:off x="3898900" y="1570831"/>
            <a:ext cx="5160136" cy="32971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88932" y="1393950"/>
            <a:ext cx="2209968" cy="249299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500" dirty="0" smtClean="0">
                <a:latin typeface="微软雅黑" panose="020B0503020204020204" charset="-122"/>
                <a:ea typeface="微软雅黑" panose="020B0503020204020204" charset="-122"/>
              </a:rPr>
              <a:t>  大洋洲包括</a:t>
            </a:r>
            <a:r>
              <a:rPr lang="en-US" altLang="zh-CN" sz="1500" b="1" dirty="0" smtClean="0">
                <a:latin typeface="微软雅黑" panose="020B0503020204020204" charset="-122"/>
                <a:ea typeface="微软雅黑" panose="020B0503020204020204" charset="-122"/>
              </a:rPr>
              <a:t>澳大利亚</a:t>
            </a: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</a:rPr>
              <a:t>、新西兰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等20多个国家和地区。大洋洲的居民有70%以上是欧洲各国移民，其中以英国和法国的移民后裔居多，多数国家通用英语。</a:t>
            </a:r>
            <a:endParaRPr lang="zh-CN" altLang="en-US" sz="1500" dirty="0"/>
          </a:p>
        </p:txBody>
      </p:sp>
      <p:sp>
        <p:nvSpPr>
          <p:cNvPr id="20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6.5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大洋洲与非洲商人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sp>
        <p:nvSpPr>
          <p:cNvPr id="23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6.5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大洋洲与非洲商人的谈判风格、礼仪与禁忌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97" y="608720"/>
            <a:ext cx="1983739" cy="78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7062596" y="677208"/>
            <a:ext cx="1167003" cy="5563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91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88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/>
        </p:nvSpPr>
        <p:spPr>
          <a:xfrm>
            <a:off x="-93879" y="3695742"/>
            <a:ext cx="1632857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2258235" y="844072"/>
            <a:ext cx="428407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一、澳大利亚和新西兰商人的谈判风格</a:t>
            </a:r>
          </a:p>
        </p:txBody>
      </p:sp>
      <p:cxnSp>
        <p:nvCxnSpPr>
          <p:cNvPr id="23" name="曲线连接符 22"/>
          <p:cNvCxnSpPr>
            <a:stCxn id="29" idx="3"/>
            <a:endCxn id="20" idx="1"/>
          </p:cNvCxnSpPr>
          <p:nvPr/>
        </p:nvCxnSpPr>
        <p:spPr>
          <a:xfrm flipV="1">
            <a:off x="1538978" y="1028965"/>
            <a:ext cx="719257" cy="299467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4"/>
          <p:cNvSpPr txBox="1"/>
          <p:nvPr/>
        </p:nvSpPr>
        <p:spPr>
          <a:xfrm>
            <a:off x="2264258" y="1455433"/>
            <a:ext cx="6139787" cy="2839239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澳大利亚：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.各州之间的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地区观念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比较浓厚。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2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.居民沉着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好静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，不喜欢生活环境被扰乱。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3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.很重视办事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效率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4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.待人随和，不拘束，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乐于接受款待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新西兰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800" u="sng" dirty="0" err="1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重视信誉</a:t>
            </a:r>
            <a:r>
              <a:rPr lang="en-US" altLang="zh-CN" sz="1800" u="sng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800" u="sng" dirty="0" err="1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责任心很强</a:t>
            </a:r>
            <a:r>
              <a:rPr lang="zh-CN" altLang="en-US" sz="1800" u="sng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，精于谈判，很难应付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6.5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大洋洲与非洲商人的谈判风格、礼仪与禁忌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6.5.1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澳大利亚和新西兰商人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97" y="608720"/>
            <a:ext cx="1983739" cy="78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8404045" y="618463"/>
            <a:ext cx="654991" cy="41050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" y="251226"/>
            <a:ext cx="1483424" cy="4892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/>
          <p:cNvCxnSpPr/>
          <p:nvPr/>
        </p:nvCxnSpPr>
        <p:spPr>
          <a:xfrm>
            <a:off x="1478662" y="618463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/>
        </p:nvSpPr>
        <p:spPr>
          <a:xfrm flipH="1">
            <a:off x="8404045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5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89</a:t>
            </a:fld>
            <a:endParaRPr lang="zh-CN" altLang="en-US" sz="15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318" y="2260166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4763" y="1878565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628" y="2445234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</a:p>
        </p:txBody>
      </p:sp>
      <p:sp>
        <p:nvSpPr>
          <p:cNvPr id="64" name="矩形 63"/>
          <p:cNvSpPr/>
          <p:nvPr/>
        </p:nvSpPr>
        <p:spPr>
          <a:xfrm>
            <a:off x="-33562" y="3088782"/>
            <a:ext cx="1257923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</a:p>
        </p:txBody>
      </p:sp>
      <p:sp>
        <p:nvSpPr>
          <p:cNvPr id="29" name="矩形 28"/>
          <p:cNvSpPr/>
          <p:nvPr/>
        </p:nvSpPr>
        <p:spPr>
          <a:xfrm>
            <a:off x="-93879" y="3695742"/>
            <a:ext cx="1632857" cy="65579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大洋洲与非洲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6318" y="297993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318" y="3665738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318" y="43733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18" y="1656009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4571" y="1220826"/>
            <a:ext cx="125792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文化因素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8170" y="1109447"/>
            <a:ext cx="126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2045431" y="844072"/>
            <a:ext cx="4901469" cy="3697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二、非洲商人的谈判风格、礼仪及禁忌（了解）</a:t>
            </a:r>
          </a:p>
        </p:txBody>
      </p:sp>
      <p:cxnSp>
        <p:nvCxnSpPr>
          <p:cNvPr id="23" name="曲线连接符 22"/>
          <p:cNvCxnSpPr>
            <a:stCxn id="29" idx="3"/>
            <a:endCxn id="20" idx="1"/>
          </p:cNvCxnSpPr>
          <p:nvPr/>
        </p:nvCxnSpPr>
        <p:spPr>
          <a:xfrm flipV="1">
            <a:off x="1538978" y="1028965"/>
            <a:ext cx="506453" cy="299467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4"/>
          <p:cNvSpPr txBox="1"/>
          <p:nvPr/>
        </p:nvSpPr>
        <p:spPr>
          <a:xfrm>
            <a:off x="1955146" y="1447359"/>
            <a:ext cx="6716610" cy="339323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1.非洲各部族内部的生活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，具有浓厚的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大家庭色彩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。他们认为，有钱人帮没钱人是天经地义的。只要其中有人有职业、有收入，他们的亲戚就会来要钱。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en-US" altLang="zh-CN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工作效率低下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，办事能拖就拖，时间观念极差。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崇尚丰盈，鄙视柳腰，因此在非洲女人面前，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不能提“针”字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认为左手不洁，因此</a:t>
            </a:r>
            <a:r>
              <a:rPr lang="zh-CN" altLang="en-US" sz="18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忌讳用左手握手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文本框 43"/>
          <p:cNvSpPr txBox="1"/>
          <p:nvPr/>
        </p:nvSpPr>
        <p:spPr>
          <a:xfrm>
            <a:off x="1507462" y="133715"/>
            <a:ext cx="66322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6.5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大洋洲与非洲商人的谈判风格、礼仪与禁忌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1392" y="12700"/>
            <a:ext cx="3887508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6.5.2  </a:t>
            </a:r>
            <a:r>
              <a:rPr lang="zh-CN" altLang="en-US" sz="11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非洲商人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的谈判风格、礼仪与禁忌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97" y="608720"/>
            <a:ext cx="1983739" cy="78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圆角矩形 27"/>
          <p:cNvSpPr/>
          <p:nvPr/>
        </p:nvSpPr>
        <p:spPr>
          <a:xfrm>
            <a:off x="8415547" y="1064835"/>
            <a:ext cx="371175" cy="2194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29841" y="687944"/>
            <a:ext cx="7884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723900" y="-2524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99%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的家长都忽视的重要育儿法</a:t>
            </a:r>
            <a:r>
              <a:rPr lang="en-US" altLang="zh-CN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en-US" sz="2100" b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周扬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869157"/>
            <a:ext cx="2531269" cy="4260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F03471-4CEE-499A-B984-5AF8EF868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1" y="1506446"/>
            <a:ext cx="2441275" cy="2441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74922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文化和习俗的关系，在非洲妇女面前不能提及的字是（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枪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刀</a:t>
            </a:r>
          </a:p>
        </p:txBody>
      </p:sp>
    </p:spTree>
    <p:extLst>
      <p:ext uri="{BB962C8B-B14F-4D97-AF65-F5344CB8AC3E}">
        <p14:creationId xmlns:p14="http://schemas.microsoft.com/office/powerpoint/2010/main" val="261689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220"/>
          <p:cNvSpPr/>
          <p:nvPr/>
        </p:nvSpPr>
        <p:spPr>
          <a:xfrm>
            <a:off x="-476" y="227171"/>
            <a:ext cx="1969584" cy="4000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dirty="0">
                <a:solidFill>
                  <a:srgbClr val="FFFFFF"/>
                </a:solidFill>
                <a:latin typeface="方正启体简体" panose="03000509000000000000" charset="-122"/>
                <a:ea typeface="方正启体简体" panose="03000509000000000000" charset="-122"/>
              </a:rPr>
              <a:t>题目练习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492163" y="1065007"/>
            <a:ext cx="822959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文化和习俗的关系，在非洲妇女面前不能提及的字是（ 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枪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刀</a:t>
            </a:r>
          </a:p>
        </p:txBody>
      </p:sp>
      <p:sp>
        <p:nvSpPr>
          <p:cNvPr id="4" name="矩形 3"/>
          <p:cNvSpPr/>
          <p:nvPr/>
        </p:nvSpPr>
        <p:spPr>
          <a:xfrm>
            <a:off x="492163" y="3431639"/>
            <a:ext cx="7902164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639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4652472" cy="51435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117821" y="1857497"/>
            <a:ext cx="4942682" cy="11772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文化差异对国际商务谈判的影响</a:t>
            </a:r>
          </a:p>
        </p:txBody>
      </p:sp>
      <p:sp>
        <p:nvSpPr>
          <p:cNvPr id="6" name="矩形 5"/>
          <p:cNvSpPr/>
          <p:nvPr/>
        </p:nvSpPr>
        <p:spPr>
          <a:xfrm>
            <a:off x="6644172" y="456640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文化因素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44172" y="2197661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欧洲商人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5056" y="1950808"/>
            <a:ext cx="4346316" cy="1072772"/>
            <a:chOff x="126742" y="2601076"/>
            <a:chExt cx="2929025" cy="1130435"/>
          </a:xfrm>
        </p:grpSpPr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126742" y="2601076"/>
              <a:ext cx="292902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65782" y="3731511"/>
              <a:ext cx="2889985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646277" y="1322499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美洲商人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67743" y="3072466"/>
            <a:ext cx="1215717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亚洲商人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33492" y="3938325"/>
            <a:ext cx="1754326" cy="55399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大洋洲与非洲</a:t>
            </a:r>
            <a:endParaRPr lang="zh-CN" altLang="zh-CN" sz="2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530679" y="504184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516339" y="1431159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30679" y="2305419"/>
            <a:ext cx="407676" cy="42783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516339" y="3164291"/>
            <a:ext cx="407676" cy="44631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530679" y="3988929"/>
            <a:ext cx="407676" cy="446312"/>
          </a:xfrm>
          <a:prstGeom prst="roundRect">
            <a:avLst/>
          </a:prstGeom>
          <a:solidFill>
            <a:srgbClr val="41445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KSO_WM_TEMPLATE_CATEGORY" val="custom"/>
  <p:tag name="KSO_WM_TEMPLATE_INDEX" val="160543"/>
  <p:tag name="KSO_WM_TAG_VERSION" val="1.0"/>
  <p:tag name="KSO_WM_SLIDE_ID" val="custom160543_12"/>
  <p:tag name="KSO_WM_SLIDE_INDEX" val="12"/>
  <p:tag name="KSO_WM_SLIDE_ITEM_CNT" val="1"/>
  <p:tag name="KSO_WM_SLIDE_LAYOUT" val="f_e"/>
  <p:tag name="KSO_WM_SLIDE_LAYOUT_CNT" val="1_1"/>
  <p:tag name="KSO_WM_SLIDE_TYPE" val="sectionTitle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timeli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Freeform 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5836"/>
  <p:tag name="MH_LIBRARY" val="GRAPHIC"/>
  <p:tag name="MH_ORDER" val="Oval 3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4335</TotalTime>
  <Words>5001</Words>
  <Application>Microsoft Office PowerPoint</Application>
  <PresentationFormat>全屏显示(16:9)</PresentationFormat>
  <Paragraphs>906</Paragraphs>
  <Slides>92</Slides>
  <Notes>87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93" baseType="lpstr">
      <vt:lpstr>Office 主题</vt:lpstr>
      <vt:lpstr>π 学 院</vt:lpstr>
      <vt:lpstr>PowerPoint 演示文稿</vt:lpstr>
      <vt:lpstr>PowerPoint 演示文稿</vt:lpstr>
      <vt:lpstr>自 变 量 学 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芝 士 学 院</vt:lpstr>
      <vt:lpstr>PowerPoint 演示文稿</vt:lpstr>
      <vt:lpstr>PowerPoint 演示文稿</vt:lpstr>
      <vt:lpstr>睿 博 学 院</vt:lpstr>
      <vt:lpstr>PowerPoint 演示文稿</vt:lpstr>
      <vt:lpstr>劳 伦 斯 学 院</vt:lpstr>
      <vt:lpstr>PowerPoint 演示文稿</vt:lpstr>
      <vt:lpstr>PowerPoint 演示文稿</vt:lpstr>
      <vt:lpstr>PowerPoint 演示文稿</vt:lpstr>
      <vt:lpstr>狐 逻 学 院</vt:lpstr>
      <vt:lpstr>PowerPoint 演示文稿</vt:lpstr>
      <vt:lpstr>PowerPoint 演示文稿</vt:lpstr>
      <vt:lpstr>集 团 学 术 中 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Asmin</dc:creator>
  <cp:lastModifiedBy>thy</cp:lastModifiedBy>
  <cp:revision>415</cp:revision>
  <dcterms:created xsi:type="dcterms:W3CDTF">2018-05-15T04:43:17Z</dcterms:created>
  <dcterms:modified xsi:type="dcterms:W3CDTF">2018-12-25T07:45:01Z</dcterms:modified>
</cp:coreProperties>
</file>